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8" r:id="rId3"/>
    <p:sldId id="266" r:id="rId4"/>
    <p:sldId id="267" r:id="rId5"/>
    <p:sldId id="280" r:id="rId6"/>
    <p:sldId id="279" r:id="rId7"/>
    <p:sldId id="278" r:id="rId8"/>
    <p:sldId id="257" r:id="rId9"/>
    <p:sldId id="289" r:id="rId10"/>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996B6DA-4A95-76A9-73A6-7FCF3FCBE0DF}" name="Michael Gaudet" initials="MG" userId="Michael Gaudet"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770" autoAdjust="0"/>
    <p:restoredTop sz="94660"/>
  </p:normalViewPr>
  <p:slideViewPr>
    <p:cSldViewPr snapToGrid="0">
      <p:cViewPr varScale="1">
        <p:scale>
          <a:sx n="79" d="100"/>
          <a:sy n="79" d="100"/>
        </p:scale>
        <p:origin x="1013" y="7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996AFF87-E842-4AFF-8503-3D8FA5E1DAA6}" type="datetimeFigureOut">
              <a:rPr lang="en-CA" smtClean="0"/>
              <a:t>2026-07-06</a:t>
            </a:fld>
            <a:endParaRPr lang="en-CA"/>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255938FD-CD16-43A0-9DD2-DBD65736A178}" type="slidenum">
              <a:rPr lang="en-CA" smtClean="0"/>
              <a:t>‹#›</a:t>
            </a:fld>
            <a:endParaRPr lang="en-CA"/>
          </a:p>
        </p:txBody>
      </p:sp>
    </p:spTree>
    <p:extLst>
      <p:ext uri="{BB962C8B-B14F-4D97-AF65-F5344CB8AC3E}">
        <p14:creationId xmlns:p14="http://schemas.microsoft.com/office/powerpoint/2010/main" val="2217651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F92024-B1E5-C73A-9AE9-5C68521CECE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CC803C9-5668-AC91-0C9D-7B8943C529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C3F9B75-3302-FAB7-60DF-AF2E953756E3}"/>
              </a:ext>
            </a:extLst>
          </p:cNvPr>
          <p:cNvSpPr>
            <a:spLocks noGrp="1"/>
          </p:cNvSpPr>
          <p:nvPr>
            <p:ph type="dt" sz="half" idx="10"/>
          </p:nvPr>
        </p:nvSpPr>
        <p:spPr/>
        <p:txBody>
          <a:bodyPr/>
          <a:lstStyle/>
          <a:p>
            <a:fld id="{46DE5779-462F-4B40-A4BD-47A2138188B0}" type="datetime1">
              <a:rPr lang="en-US" smtClean="0"/>
              <a:t>7/6/2026</a:t>
            </a:fld>
            <a:endParaRPr lang="en-US"/>
          </a:p>
        </p:txBody>
      </p:sp>
      <p:sp>
        <p:nvSpPr>
          <p:cNvPr id="5" name="Footer Placeholder 4">
            <a:extLst>
              <a:ext uri="{FF2B5EF4-FFF2-40B4-BE49-F238E27FC236}">
                <a16:creationId xmlns:a16="http://schemas.microsoft.com/office/drawing/2014/main" id="{C78336D0-8587-A82E-193B-DD76B6182EF8}"/>
              </a:ext>
            </a:extLst>
          </p:cNvPr>
          <p:cNvSpPr>
            <a:spLocks noGrp="1"/>
          </p:cNvSpPr>
          <p:nvPr>
            <p:ph type="ftr" sz="quarter" idx="11"/>
          </p:nvPr>
        </p:nvSpPr>
        <p:spPr/>
        <p:txBody>
          <a:bodyPr/>
          <a:lstStyle/>
          <a:p>
            <a:r>
              <a:rPr lang="en-US"/>
              <a:t>Reviving Iron&amp;Steel Committee of MetSoc</a:t>
            </a:r>
          </a:p>
        </p:txBody>
      </p:sp>
      <p:sp>
        <p:nvSpPr>
          <p:cNvPr id="6" name="Slide Number Placeholder 5">
            <a:extLst>
              <a:ext uri="{FF2B5EF4-FFF2-40B4-BE49-F238E27FC236}">
                <a16:creationId xmlns:a16="http://schemas.microsoft.com/office/drawing/2014/main" id="{038359DC-C482-F8AC-0AF2-779232032A09}"/>
              </a:ext>
            </a:extLst>
          </p:cNvPr>
          <p:cNvSpPr>
            <a:spLocks noGrp="1"/>
          </p:cNvSpPr>
          <p:nvPr>
            <p:ph type="sldNum" sz="quarter" idx="12"/>
          </p:nvPr>
        </p:nvSpPr>
        <p:spPr/>
        <p:txBody>
          <a:bodyPr/>
          <a:lstStyle/>
          <a:p>
            <a:fld id="{B0B4C8F3-6057-4FDA-96C8-A3B488956E07}" type="slidenum">
              <a:rPr lang="en-US" smtClean="0"/>
              <a:t>‹#›</a:t>
            </a:fld>
            <a:endParaRPr lang="en-US"/>
          </a:p>
        </p:txBody>
      </p:sp>
      <p:pic>
        <p:nvPicPr>
          <p:cNvPr id="7" name="Picture 6">
            <a:extLst>
              <a:ext uri="{FF2B5EF4-FFF2-40B4-BE49-F238E27FC236}">
                <a16:creationId xmlns:a16="http://schemas.microsoft.com/office/drawing/2014/main" id="{A95CDA98-CEBA-DA88-4956-338CDA61FE75}"/>
              </a:ext>
            </a:extLst>
          </p:cNvPr>
          <p:cNvPicPr>
            <a:picLocks noChangeAspect="1"/>
          </p:cNvPicPr>
          <p:nvPr userDrawn="1"/>
        </p:nvPicPr>
        <p:blipFill>
          <a:blip r:embed="rId2">
            <a:alphaModFix amt="16000"/>
          </a:blip>
          <a:stretch>
            <a:fillRect/>
          </a:stretch>
        </p:blipFill>
        <p:spPr>
          <a:xfrm>
            <a:off x="1679239" y="218708"/>
            <a:ext cx="8869088" cy="6115266"/>
          </a:xfrm>
          <a:prstGeom prst="rect">
            <a:avLst/>
          </a:prstGeom>
        </p:spPr>
      </p:pic>
    </p:spTree>
    <p:extLst>
      <p:ext uri="{BB962C8B-B14F-4D97-AF65-F5344CB8AC3E}">
        <p14:creationId xmlns:p14="http://schemas.microsoft.com/office/powerpoint/2010/main" val="18402310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1048F-19D8-E9BD-3E5F-EAEB8018897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21C08C-194A-B6D9-704A-5B91624579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FDEBA-A633-AEAA-64A9-850C9E79FACC}"/>
              </a:ext>
            </a:extLst>
          </p:cNvPr>
          <p:cNvSpPr>
            <a:spLocks noGrp="1"/>
          </p:cNvSpPr>
          <p:nvPr>
            <p:ph type="dt" sz="half" idx="10"/>
          </p:nvPr>
        </p:nvSpPr>
        <p:spPr/>
        <p:txBody>
          <a:bodyPr/>
          <a:lstStyle/>
          <a:p>
            <a:fld id="{96938027-270A-4C27-A8B9-68D6C4C0F582}" type="datetime1">
              <a:rPr lang="en-US" smtClean="0"/>
              <a:t>7/6/2026</a:t>
            </a:fld>
            <a:endParaRPr lang="en-US"/>
          </a:p>
        </p:txBody>
      </p:sp>
      <p:sp>
        <p:nvSpPr>
          <p:cNvPr id="5" name="Footer Placeholder 4">
            <a:extLst>
              <a:ext uri="{FF2B5EF4-FFF2-40B4-BE49-F238E27FC236}">
                <a16:creationId xmlns:a16="http://schemas.microsoft.com/office/drawing/2014/main" id="{5D57E3A7-2318-D5B8-8A7E-47A8903BE697}"/>
              </a:ext>
            </a:extLst>
          </p:cNvPr>
          <p:cNvSpPr>
            <a:spLocks noGrp="1"/>
          </p:cNvSpPr>
          <p:nvPr>
            <p:ph type="ftr" sz="quarter" idx="11"/>
          </p:nvPr>
        </p:nvSpPr>
        <p:spPr/>
        <p:txBody>
          <a:bodyPr/>
          <a:lstStyle/>
          <a:p>
            <a:r>
              <a:rPr lang="en-US"/>
              <a:t>Reviving Iron&amp;Steel Committee of MetSoc</a:t>
            </a:r>
          </a:p>
        </p:txBody>
      </p:sp>
      <p:sp>
        <p:nvSpPr>
          <p:cNvPr id="6" name="Slide Number Placeholder 5">
            <a:extLst>
              <a:ext uri="{FF2B5EF4-FFF2-40B4-BE49-F238E27FC236}">
                <a16:creationId xmlns:a16="http://schemas.microsoft.com/office/drawing/2014/main" id="{41377ADA-EADA-72D5-2692-D05C9AEA587A}"/>
              </a:ext>
            </a:extLst>
          </p:cNvPr>
          <p:cNvSpPr>
            <a:spLocks noGrp="1"/>
          </p:cNvSpPr>
          <p:nvPr>
            <p:ph type="sldNum" sz="quarter" idx="12"/>
          </p:nvPr>
        </p:nvSpPr>
        <p:spPr/>
        <p:txBody>
          <a:bodyPr/>
          <a:lstStyle/>
          <a:p>
            <a:fld id="{B0B4C8F3-6057-4FDA-96C8-A3B488956E07}" type="slidenum">
              <a:rPr lang="en-US" smtClean="0"/>
              <a:t>‹#›</a:t>
            </a:fld>
            <a:endParaRPr lang="en-US"/>
          </a:p>
        </p:txBody>
      </p:sp>
    </p:spTree>
    <p:extLst>
      <p:ext uri="{BB962C8B-B14F-4D97-AF65-F5344CB8AC3E}">
        <p14:creationId xmlns:p14="http://schemas.microsoft.com/office/powerpoint/2010/main" val="31120814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C49B92C-9401-1AC7-7B28-4D009233052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49D611F-CBBF-C9B5-E458-7786D8D03DF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E3A385-53BF-A3F3-A879-CAEF9E919FA0}"/>
              </a:ext>
            </a:extLst>
          </p:cNvPr>
          <p:cNvSpPr>
            <a:spLocks noGrp="1"/>
          </p:cNvSpPr>
          <p:nvPr>
            <p:ph type="dt" sz="half" idx="10"/>
          </p:nvPr>
        </p:nvSpPr>
        <p:spPr/>
        <p:txBody>
          <a:bodyPr/>
          <a:lstStyle/>
          <a:p>
            <a:fld id="{07996841-064D-4440-9FFD-6F7172B7B28B}" type="datetime1">
              <a:rPr lang="en-US" smtClean="0"/>
              <a:t>7/6/2026</a:t>
            </a:fld>
            <a:endParaRPr lang="en-US"/>
          </a:p>
        </p:txBody>
      </p:sp>
      <p:sp>
        <p:nvSpPr>
          <p:cNvPr id="5" name="Footer Placeholder 4">
            <a:extLst>
              <a:ext uri="{FF2B5EF4-FFF2-40B4-BE49-F238E27FC236}">
                <a16:creationId xmlns:a16="http://schemas.microsoft.com/office/drawing/2014/main" id="{7629EB5C-DD6B-E028-8071-C613618A5D25}"/>
              </a:ext>
            </a:extLst>
          </p:cNvPr>
          <p:cNvSpPr>
            <a:spLocks noGrp="1"/>
          </p:cNvSpPr>
          <p:nvPr>
            <p:ph type="ftr" sz="quarter" idx="11"/>
          </p:nvPr>
        </p:nvSpPr>
        <p:spPr/>
        <p:txBody>
          <a:bodyPr/>
          <a:lstStyle/>
          <a:p>
            <a:r>
              <a:rPr lang="en-US"/>
              <a:t>Reviving Iron&amp;Steel Committee of MetSoc</a:t>
            </a:r>
          </a:p>
        </p:txBody>
      </p:sp>
      <p:sp>
        <p:nvSpPr>
          <p:cNvPr id="6" name="Slide Number Placeholder 5">
            <a:extLst>
              <a:ext uri="{FF2B5EF4-FFF2-40B4-BE49-F238E27FC236}">
                <a16:creationId xmlns:a16="http://schemas.microsoft.com/office/drawing/2014/main" id="{8BFD9BE9-D74C-9E1A-4A2B-E6779CE3DEF1}"/>
              </a:ext>
            </a:extLst>
          </p:cNvPr>
          <p:cNvSpPr>
            <a:spLocks noGrp="1"/>
          </p:cNvSpPr>
          <p:nvPr>
            <p:ph type="sldNum" sz="quarter" idx="12"/>
          </p:nvPr>
        </p:nvSpPr>
        <p:spPr/>
        <p:txBody>
          <a:bodyPr/>
          <a:lstStyle/>
          <a:p>
            <a:fld id="{B0B4C8F3-6057-4FDA-96C8-A3B488956E07}" type="slidenum">
              <a:rPr lang="en-US" smtClean="0"/>
              <a:t>‹#›</a:t>
            </a:fld>
            <a:endParaRPr lang="en-US"/>
          </a:p>
        </p:txBody>
      </p:sp>
    </p:spTree>
    <p:extLst>
      <p:ext uri="{BB962C8B-B14F-4D97-AF65-F5344CB8AC3E}">
        <p14:creationId xmlns:p14="http://schemas.microsoft.com/office/powerpoint/2010/main" val="7441368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8CD562-A742-5503-AF10-F85D7AEAE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507636F-F1C1-D1E8-EAEB-E4C146A7C69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1D362E-B31E-CB9B-9783-63AE02164D6D}"/>
              </a:ext>
            </a:extLst>
          </p:cNvPr>
          <p:cNvSpPr>
            <a:spLocks noGrp="1"/>
          </p:cNvSpPr>
          <p:nvPr>
            <p:ph type="dt" sz="half" idx="10"/>
          </p:nvPr>
        </p:nvSpPr>
        <p:spPr/>
        <p:txBody>
          <a:bodyPr/>
          <a:lstStyle/>
          <a:p>
            <a:fld id="{88F54A05-2989-4874-BE2A-EA08FF260C72}" type="datetime1">
              <a:rPr lang="en-US" smtClean="0"/>
              <a:t>7/6/2026</a:t>
            </a:fld>
            <a:endParaRPr lang="en-US"/>
          </a:p>
        </p:txBody>
      </p:sp>
      <p:sp>
        <p:nvSpPr>
          <p:cNvPr id="5" name="Footer Placeholder 4">
            <a:extLst>
              <a:ext uri="{FF2B5EF4-FFF2-40B4-BE49-F238E27FC236}">
                <a16:creationId xmlns:a16="http://schemas.microsoft.com/office/drawing/2014/main" id="{AA921B05-C9F0-D09E-E2CE-10515F7D0741}"/>
              </a:ext>
            </a:extLst>
          </p:cNvPr>
          <p:cNvSpPr>
            <a:spLocks noGrp="1"/>
          </p:cNvSpPr>
          <p:nvPr>
            <p:ph type="ftr" sz="quarter" idx="11"/>
          </p:nvPr>
        </p:nvSpPr>
        <p:spPr>
          <a:xfrm>
            <a:off x="4038600" y="6480175"/>
            <a:ext cx="4114800" cy="365125"/>
          </a:xfrm>
          <a:noFill/>
        </p:spPr>
        <p:txBody>
          <a:bodyPr/>
          <a:lstStyle>
            <a:lvl1pPr>
              <a:defRPr b="1">
                <a:solidFill>
                  <a:schemeClr val="accent1">
                    <a:lumMod val="75000"/>
                  </a:schemeClr>
                </a:solidFill>
              </a:defRPr>
            </a:lvl1pPr>
          </a:lstStyle>
          <a:p>
            <a:r>
              <a:rPr lang="en-US"/>
              <a:t>Reviving Iron&amp;Steel Committee of MetSoc</a:t>
            </a:r>
            <a:endParaRPr lang="en-US" dirty="0"/>
          </a:p>
        </p:txBody>
      </p:sp>
      <p:sp>
        <p:nvSpPr>
          <p:cNvPr id="6" name="Slide Number Placeholder 5">
            <a:extLst>
              <a:ext uri="{FF2B5EF4-FFF2-40B4-BE49-F238E27FC236}">
                <a16:creationId xmlns:a16="http://schemas.microsoft.com/office/drawing/2014/main" id="{9C31FFDD-2CB3-4CD2-74B1-16C93587C885}"/>
              </a:ext>
            </a:extLst>
          </p:cNvPr>
          <p:cNvSpPr>
            <a:spLocks noGrp="1"/>
          </p:cNvSpPr>
          <p:nvPr>
            <p:ph type="sldNum" sz="quarter" idx="12"/>
          </p:nvPr>
        </p:nvSpPr>
        <p:spPr>
          <a:xfrm>
            <a:off x="8610600" y="6470650"/>
            <a:ext cx="2743200" cy="365125"/>
          </a:xfrm>
        </p:spPr>
        <p:txBody>
          <a:bodyPr/>
          <a:lstStyle/>
          <a:p>
            <a:fld id="{B0B4C8F3-6057-4FDA-96C8-A3B488956E07}" type="slidenum">
              <a:rPr lang="en-US" smtClean="0"/>
              <a:t>‹#›</a:t>
            </a:fld>
            <a:endParaRPr lang="en-US"/>
          </a:p>
        </p:txBody>
      </p:sp>
      <p:pic>
        <p:nvPicPr>
          <p:cNvPr id="9" name="Picture 8">
            <a:extLst>
              <a:ext uri="{FF2B5EF4-FFF2-40B4-BE49-F238E27FC236}">
                <a16:creationId xmlns:a16="http://schemas.microsoft.com/office/drawing/2014/main" id="{70E250E2-1D53-FDB1-C26A-A28025275446}"/>
              </a:ext>
            </a:extLst>
          </p:cNvPr>
          <p:cNvPicPr>
            <a:picLocks noChangeAspect="1"/>
          </p:cNvPicPr>
          <p:nvPr userDrawn="1"/>
        </p:nvPicPr>
        <p:blipFill>
          <a:blip r:embed="rId2">
            <a:alphaModFix amt="16000"/>
          </a:blip>
          <a:stretch>
            <a:fillRect/>
          </a:stretch>
        </p:blipFill>
        <p:spPr>
          <a:xfrm>
            <a:off x="1698289" y="352058"/>
            <a:ext cx="8869088" cy="6115266"/>
          </a:xfrm>
          <a:prstGeom prst="rect">
            <a:avLst/>
          </a:prstGeom>
        </p:spPr>
      </p:pic>
    </p:spTree>
    <p:extLst>
      <p:ext uri="{BB962C8B-B14F-4D97-AF65-F5344CB8AC3E}">
        <p14:creationId xmlns:p14="http://schemas.microsoft.com/office/powerpoint/2010/main" val="16111069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6B640-1B47-F356-2974-3B8BDAE8AA8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B8A9467-B27A-19F3-DE36-821932DE4AD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5DBE1D3-3EDC-B6FB-86D5-D8595C6C02F6}"/>
              </a:ext>
            </a:extLst>
          </p:cNvPr>
          <p:cNvSpPr>
            <a:spLocks noGrp="1"/>
          </p:cNvSpPr>
          <p:nvPr>
            <p:ph type="dt" sz="half" idx="10"/>
          </p:nvPr>
        </p:nvSpPr>
        <p:spPr/>
        <p:txBody>
          <a:bodyPr/>
          <a:lstStyle/>
          <a:p>
            <a:fld id="{CD8ACADE-2A4C-4E6A-80AD-44C27A25983E}" type="datetime1">
              <a:rPr lang="en-US" smtClean="0"/>
              <a:t>7/6/2026</a:t>
            </a:fld>
            <a:endParaRPr lang="en-US"/>
          </a:p>
        </p:txBody>
      </p:sp>
      <p:sp>
        <p:nvSpPr>
          <p:cNvPr id="5" name="Footer Placeholder 4">
            <a:extLst>
              <a:ext uri="{FF2B5EF4-FFF2-40B4-BE49-F238E27FC236}">
                <a16:creationId xmlns:a16="http://schemas.microsoft.com/office/drawing/2014/main" id="{23AA18DF-738B-F68A-AF50-D5F4D745ACA8}"/>
              </a:ext>
            </a:extLst>
          </p:cNvPr>
          <p:cNvSpPr>
            <a:spLocks noGrp="1"/>
          </p:cNvSpPr>
          <p:nvPr>
            <p:ph type="ftr" sz="quarter" idx="11"/>
          </p:nvPr>
        </p:nvSpPr>
        <p:spPr/>
        <p:txBody>
          <a:bodyPr/>
          <a:lstStyle/>
          <a:p>
            <a:r>
              <a:rPr lang="en-US"/>
              <a:t>Reviving Iron&amp;Steel Committee of MetSoc</a:t>
            </a:r>
          </a:p>
        </p:txBody>
      </p:sp>
      <p:sp>
        <p:nvSpPr>
          <p:cNvPr id="6" name="Slide Number Placeholder 5">
            <a:extLst>
              <a:ext uri="{FF2B5EF4-FFF2-40B4-BE49-F238E27FC236}">
                <a16:creationId xmlns:a16="http://schemas.microsoft.com/office/drawing/2014/main" id="{AD30AAA5-E5E9-6BBC-413B-192F0ED1C177}"/>
              </a:ext>
            </a:extLst>
          </p:cNvPr>
          <p:cNvSpPr>
            <a:spLocks noGrp="1"/>
          </p:cNvSpPr>
          <p:nvPr>
            <p:ph type="sldNum" sz="quarter" idx="12"/>
          </p:nvPr>
        </p:nvSpPr>
        <p:spPr/>
        <p:txBody>
          <a:bodyPr/>
          <a:lstStyle/>
          <a:p>
            <a:fld id="{B0B4C8F3-6057-4FDA-96C8-A3B488956E07}" type="slidenum">
              <a:rPr lang="en-US" smtClean="0"/>
              <a:t>‹#›</a:t>
            </a:fld>
            <a:endParaRPr lang="en-US"/>
          </a:p>
        </p:txBody>
      </p:sp>
    </p:spTree>
    <p:extLst>
      <p:ext uri="{BB962C8B-B14F-4D97-AF65-F5344CB8AC3E}">
        <p14:creationId xmlns:p14="http://schemas.microsoft.com/office/powerpoint/2010/main" val="27336813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89E8D-FB32-CCDE-2846-07BFED4EA4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D632712-F524-7765-BF4E-BF53090603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02E2655-0755-E04A-7456-E73F0CB9210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3282D7-FF2C-A3D8-968C-27D8EE7EF5D4}"/>
              </a:ext>
            </a:extLst>
          </p:cNvPr>
          <p:cNvSpPr>
            <a:spLocks noGrp="1"/>
          </p:cNvSpPr>
          <p:nvPr>
            <p:ph type="dt" sz="half" idx="10"/>
          </p:nvPr>
        </p:nvSpPr>
        <p:spPr/>
        <p:txBody>
          <a:bodyPr/>
          <a:lstStyle/>
          <a:p>
            <a:fld id="{449AC21A-B77D-435B-AA03-4041A50CA64D}" type="datetime1">
              <a:rPr lang="en-US" smtClean="0"/>
              <a:t>7/6/2026</a:t>
            </a:fld>
            <a:endParaRPr lang="en-US"/>
          </a:p>
        </p:txBody>
      </p:sp>
      <p:sp>
        <p:nvSpPr>
          <p:cNvPr id="6" name="Footer Placeholder 5">
            <a:extLst>
              <a:ext uri="{FF2B5EF4-FFF2-40B4-BE49-F238E27FC236}">
                <a16:creationId xmlns:a16="http://schemas.microsoft.com/office/drawing/2014/main" id="{F97D448B-895B-8C62-2F4E-614AC210A31B}"/>
              </a:ext>
            </a:extLst>
          </p:cNvPr>
          <p:cNvSpPr>
            <a:spLocks noGrp="1"/>
          </p:cNvSpPr>
          <p:nvPr>
            <p:ph type="ftr" sz="quarter" idx="11"/>
          </p:nvPr>
        </p:nvSpPr>
        <p:spPr/>
        <p:txBody>
          <a:bodyPr/>
          <a:lstStyle/>
          <a:p>
            <a:r>
              <a:rPr lang="en-US"/>
              <a:t>Reviving Iron&amp;Steel Committee of MetSoc</a:t>
            </a:r>
          </a:p>
        </p:txBody>
      </p:sp>
      <p:sp>
        <p:nvSpPr>
          <p:cNvPr id="7" name="Slide Number Placeholder 6">
            <a:extLst>
              <a:ext uri="{FF2B5EF4-FFF2-40B4-BE49-F238E27FC236}">
                <a16:creationId xmlns:a16="http://schemas.microsoft.com/office/drawing/2014/main" id="{7339ABD1-E036-2BB2-1EF2-A8AC6032E35A}"/>
              </a:ext>
            </a:extLst>
          </p:cNvPr>
          <p:cNvSpPr>
            <a:spLocks noGrp="1"/>
          </p:cNvSpPr>
          <p:nvPr>
            <p:ph type="sldNum" sz="quarter" idx="12"/>
          </p:nvPr>
        </p:nvSpPr>
        <p:spPr/>
        <p:txBody>
          <a:bodyPr/>
          <a:lstStyle/>
          <a:p>
            <a:fld id="{B0B4C8F3-6057-4FDA-96C8-A3B488956E07}" type="slidenum">
              <a:rPr lang="en-US" smtClean="0"/>
              <a:t>‹#›</a:t>
            </a:fld>
            <a:endParaRPr lang="en-US"/>
          </a:p>
        </p:txBody>
      </p:sp>
    </p:spTree>
    <p:extLst>
      <p:ext uri="{BB962C8B-B14F-4D97-AF65-F5344CB8AC3E}">
        <p14:creationId xmlns:p14="http://schemas.microsoft.com/office/powerpoint/2010/main" val="959012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6BCFF-4ABD-4731-DE5E-FD7FDF08FE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74C9066-1CB6-83B5-7646-CACA7331A0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E235EB6-86F8-4B0C-4A30-3B787EE2411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2AE820D-732C-B860-04E2-CF31ADE40E9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0A94E7-DC51-AAEF-629B-E9081DA56E5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9AEC9C6-9071-4640-079C-D74B4E3A07DC}"/>
              </a:ext>
            </a:extLst>
          </p:cNvPr>
          <p:cNvSpPr>
            <a:spLocks noGrp="1"/>
          </p:cNvSpPr>
          <p:nvPr>
            <p:ph type="dt" sz="half" idx="10"/>
          </p:nvPr>
        </p:nvSpPr>
        <p:spPr/>
        <p:txBody>
          <a:bodyPr/>
          <a:lstStyle/>
          <a:p>
            <a:fld id="{8B96192B-A9CE-4324-AACA-26B2AA106FC9}" type="datetime1">
              <a:rPr lang="en-US" smtClean="0"/>
              <a:t>7/6/2026</a:t>
            </a:fld>
            <a:endParaRPr lang="en-US"/>
          </a:p>
        </p:txBody>
      </p:sp>
      <p:sp>
        <p:nvSpPr>
          <p:cNvPr id="8" name="Footer Placeholder 7">
            <a:extLst>
              <a:ext uri="{FF2B5EF4-FFF2-40B4-BE49-F238E27FC236}">
                <a16:creationId xmlns:a16="http://schemas.microsoft.com/office/drawing/2014/main" id="{D762E5CF-3860-CCD1-1C35-C0AF93967B6A}"/>
              </a:ext>
            </a:extLst>
          </p:cNvPr>
          <p:cNvSpPr>
            <a:spLocks noGrp="1"/>
          </p:cNvSpPr>
          <p:nvPr>
            <p:ph type="ftr" sz="quarter" idx="11"/>
          </p:nvPr>
        </p:nvSpPr>
        <p:spPr/>
        <p:txBody>
          <a:bodyPr/>
          <a:lstStyle/>
          <a:p>
            <a:r>
              <a:rPr lang="en-US"/>
              <a:t>Reviving Iron&amp;Steel Committee of MetSoc</a:t>
            </a:r>
          </a:p>
        </p:txBody>
      </p:sp>
      <p:sp>
        <p:nvSpPr>
          <p:cNvPr id="9" name="Slide Number Placeholder 8">
            <a:extLst>
              <a:ext uri="{FF2B5EF4-FFF2-40B4-BE49-F238E27FC236}">
                <a16:creationId xmlns:a16="http://schemas.microsoft.com/office/drawing/2014/main" id="{DD506E5B-DEB8-7935-6E73-A6DAE39E8E3D}"/>
              </a:ext>
            </a:extLst>
          </p:cNvPr>
          <p:cNvSpPr>
            <a:spLocks noGrp="1"/>
          </p:cNvSpPr>
          <p:nvPr>
            <p:ph type="sldNum" sz="quarter" idx="12"/>
          </p:nvPr>
        </p:nvSpPr>
        <p:spPr/>
        <p:txBody>
          <a:bodyPr/>
          <a:lstStyle/>
          <a:p>
            <a:fld id="{B0B4C8F3-6057-4FDA-96C8-A3B488956E07}" type="slidenum">
              <a:rPr lang="en-US" smtClean="0"/>
              <a:t>‹#›</a:t>
            </a:fld>
            <a:endParaRPr lang="en-US"/>
          </a:p>
        </p:txBody>
      </p:sp>
    </p:spTree>
    <p:extLst>
      <p:ext uri="{BB962C8B-B14F-4D97-AF65-F5344CB8AC3E}">
        <p14:creationId xmlns:p14="http://schemas.microsoft.com/office/powerpoint/2010/main" val="77858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C2CC69-7DCA-AD5E-BDB4-C0090BA53A5D}"/>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34A6008-F710-608A-E044-AEAC584AAD6C}"/>
              </a:ext>
            </a:extLst>
          </p:cNvPr>
          <p:cNvSpPr>
            <a:spLocks noGrp="1"/>
          </p:cNvSpPr>
          <p:nvPr>
            <p:ph type="dt" sz="half" idx="10"/>
          </p:nvPr>
        </p:nvSpPr>
        <p:spPr/>
        <p:txBody>
          <a:bodyPr/>
          <a:lstStyle/>
          <a:p>
            <a:fld id="{0B4266BC-92C2-4018-94D0-49B4B962BE86}" type="datetime1">
              <a:rPr lang="en-US" smtClean="0"/>
              <a:t>7/6/2026</a:t>
            </a:fld>
            <a:endParaRPr lang="en-US"/>
          </a:p>
        </p:txBody>
      </p:sp>
      <p:sp>
        <p:nvSpPr>
          <p:cNvPr id="4" name="Footer Placeholder 3">
            <a:extLst>
              <a:ext uri="{FF2B5EF4-FFF2-40B4-BE49-F238E27FC236}">
                <a16:creationId xmlns:a16="http://schemas.microsoft.com/office/drawing/2014/main" id="{355F8095-F01A-A816-53CB-8C98012B71F3}"/>
              </a:ext>
            </a:extLst>
          </p:cNvPr>
          <p:cNvSpPr>
            <a:spLocks noGrp="1"/>
          </p:cNvSpPr>
          <p:nvPr>
            <p:ph type="ftr" sz="quarter" idx="11"/>
          </p:nvPr>
        </p:nvSpPr>
        <p:spPr/>
        <p:txBody>
          <a:bodyPr/>
          <a:lstStyle/>
          <a:p>
            <a:r>
              <a:rPr lang="en-US"/>
              <a:t>Reviving Iron&amp;Steel Committee of MetSoc</a:t>
            </a:r>
          </a:p>
        </p:txBody>
      </p:sp>
      <p:sp>
        <p:nvSpPr>
          <p:cNvPr id="5" name="Slide Number Placeholder 4">
            <a:extLst>
              <a:ext uri="{FF2B5EF4-FFF2-40B4-BE49-F238E27FC236}">
                <a16:creationId xmlns:a16="http://schemas.microsoft.com/office/drawing/2014/main" id="{C5450E15-7F29-BDD7-59EF-878B211BF3C0}"/>
              </a:ext>
            </a:extLst>
          </p:cNvPr>
          <p:cNvSpPr>
            <a:spLocks noGrp="1"/>
          </p:cNvSpPr>
          <p:nvPr>
            <p:ph type="sldNum" sz="quarter" idx="12"/>
          </p:nvPr>
        </p:nvSpPr>
        <p:spPr/>
        <p:txBody>
          <a:bodyPr/>
          <a:lstStyle/>
          <a:p>
            <a:fld id="{B0B4C8F3-6057-4FDA-96C8-A3B488956E07}" type="slidenum">
              <a:rPr lang="en-US" smtClean="0"/>
              <a:t>‹#›</a:t>
            </a:fld>
            <a:endParaRPr lang="en-US"/>
          </a:p>
        </p:txBody>
      </p:sp>
    </p:spTree>
    <p:extLst>
      <p:ext uri="{BB962C8B-B14F-4D97-AF65-F5344CB8AC3E}">
        <p14:creationId xmlns:p14="http://schemas.microsoft.com/office/powerpoint/2010/main" val="3684466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BCB019D-2F07-A822-72AF-1DD30E3DCC33}"/>
              </a:ext>
            </a:extLst>
          </p:cNvPr>
          <p:cNvSpPr>
            <a:spLocks noGrp="1"/>
          </p:cNvSpPr>
          <p:nvPr>
            <p:ph type="dt" sz="half" idx="10"/>
          </p:nvPr>
        </p:nvSpPr>
        <p:spPr/>
        <p:txBody>
          <a:bodyPr/>
          <a:lstStyle/>
          <a:p>
            <a:fld id="{3C2F83D6-37DC-409E-BB80-9A00144F9D0F}" type="datetime1">
              <a:rPr lang="en-US" smtClean="0"/>
              <a:t>7/6/2026</a:t>
            </a:fld>
            <a:endParaRPr lang="en-US"/>
          </a:p>
        </p:txBody>
      </p:sp>
      <p:sp>
        <p:nvSpPr>
          <p:cNvPr id="3" name="Footer Placeholder 2">
            <a:extLst>
              <a:ext uri="{FF2B5EF4-FFF2-40B4-BE49-F238E27FC236}">
                <a16:creationId xmlns:a16="http://schemas.microsoft.com/office/drawing/2014/main" id="{CA9CFEC1-2E3A-2E1C-5BF4-4FFF10A0AEB3}"/>
              </a:ext>
            </a:extLst>
          </p:cNvPr>
          <p:cNvSpPr>
            <a:spLocks noGrp="1"/>
          </p:cNvSpPr>
          <p:nvPr>
            <p:ph type="ftr" sz="quarter" idx="11"/>
          </p:nvPr>
        </p:nvSpPr>
        <p:spPr/>
        <p:txBody>
          <a:bodyPr/>
          <a:lstStyle/>
          <a:p>
            <a:r>
              <a:rPr lang="en-US"/>
              <a:t>Reviving Iron&amp;Steel Committee of MetSoc</a:t>
            </a:r>
          </a:p>
        </p:txBody>
      </p:sp>
      <p:sp>
        <p:nvSpPr>
          <p:cNvPr id="4" name="Slide Number Placeholder 3">
            <a:extLst>
              <a:ext uri="{FF2B5EF4-FFF2-40B4-BE49-F238E27FC236}">
                <a16:creationId xmlns:a16="http://schemas.microsoft.com/office/drawing/2014/main" id="{27E53A90-CCD7-466C-17B2-39B9AF1C7AC8}"/>
              </a:ext>
            </a:extLst>
          </p:cNvPr>
          <p:cNvSpPr>
            <a:spLocks noGrp="1"/>
          </p:cNvSpPr>
          <p:nvPr>
            <p:ph type="sldNum" sz="quarter" idx="12"/>
          </p:nvPr>
        </p:nvSpPr>
        <p:spPr/>
        <p:txBody>
          <a:bodyPr/>
          <a:lstStyle/>
          <a:p>
            <a:fld id="{B0B4C8F3-6057-4FDA-96C8-A3B488956E07}" type="slidenum">
              <a:rPr lang="en-US" smtClean="0"/>
              <a:t>‹#›</a:t>
            </a:fld>
            <a:endParaRPr lang="en-US"/>
          </a:p>
        </p:txBody>
      </p:sp>
    </p:spTree>
    <p:extLst>
      <p:ext uri="{BB962C8B-B14F-4D97-AF65-F5344CB8AC3E}">
        <p14:creationId xmlns:p14="http://schemas.microsoft.com/office/powerpoint/2010/main" val="31782256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DDC05-3DA4-561B-75B5-A042468C69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AA55005-9E48-7A6E-9400-DAB9CB500F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EEBC012-3A3A-6ACE-08AB-861AAC28975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9B25644-403F-A43A-30D3-DC2A3EECE031}"/>
              </a:ext>
            </a:extLst>
          </p:cNvPr>
          <p:cNvSpPr>
            <a:spLocks noGrp="1"/>
          </p:cNvSpPr>
          <p:nvPr>
            <p:ph type="dt" sz="half" idx="10"/>
          </p:nvPr>
        </p:nvSpPr>
        <p:spPr/>
        <p:txBody>
          <a:bodyPr/>
          <a:lstStyle/>
          <a:p>
            <a:fld id="{D8AD312C-D6AE-44FD-AD64-F7708DFB1F8C}" type="datetime1">
              <a:rPr lang="en-US" smtClean="0"/>
              <a:t>7/6/2026</a:t>
            </a:fld>
            <a:endParaRPr lang="en-US"/>
          </a:p>
        </p:txBody>
      </p:sp>
      <p:sp>
        <p:nvSpPr>
          <p:cNvPr id="6" name="Footer Placeholder 5">
            <a:extLst>
              <a:ext uri="{FF2B5EF4-FFF2-40B4-BE49-F238E27FC236}">
                <a16:creationId xmlns:a16="http://schemas.microsoft.com/office/drawing/2014/main" id="{612D1F9A-8A41-F9D8-CE21-4D372BFC6F73}"/>
              </a:ext>
            </a:extLst>
          </p:cNvPr>
          <p:cNvSpPr>
            <a:spLocks noGrp="1"/>
          </p:cNvSpPr>
          <p:nvPr>
            <p:ph type="ftr" sz="quarter" idx="11"/>
          </p:nvPr>
        </p:nvSpPr>
        <p:spPr/>
        <p:txBody>
          <a:bodyPr/>
          <a:lstStyle/>
          <a:p>
            <a:r>
              <a:rPr lang="en-US"/>
              <a:t>Reviving Iron&amp;Steel Committee of MetSoc</a:t>
            </a:r>
          </a:p>
        </p:txBody>
      </p:sp>
      <p:sp>
        <p:nvSpPr>
          <p:cNvPr id="7" name="Slide Number Placeholder 6">
            <a:extLst>
              <a:ext uri="{FF2B5EF4-FFF2-40B4-BE49-F238E27FC236}">
                <a16:creationId xmlns:a16="http://schemas.microsoft.com/office/drawing/2014/main" id="{00E77E6D-EC91-2011-78B0-84653C0DD88A}"/>
              </a:ext>
            </a:extLst>
          </p:cNvPr>
          <p:cNvSpPr>
            <a:spLocks noGrp="1"/>
          </p:cNvSpPr>
          <p:nvPr>
            <p:ph type="sldNum" sz="quarter" idx="12"/>
          </p:nvPr>
        </p:nvSpPr>
        <p:spPr/>
        <p:txBody>
          <a:bodyPr/>
          <a:lstStyle/>
          <a:p>
            <a:fld id="{B0B4C8F3-6057-4FDA-96C8-A3B488956E07}" type="slidenum">
              <a:rPr lang="en-US" smtClean="0"/>
              <a:t>‹#›</a:t>
            </a:fld>
            <a:endParaRPr lang="en-US"/>
          </a:p>
        </p:txBody>
      </p:sp>
    </p:spTree>
    <p:extLst>
      <p:ext uri="{BB962C8B-B14F-4D97-AF65-F5344CB8AC3E}">
        <p14:creationId xmlns:p14="http://schemas.microsoft.com/office/powerpoint/2010/main" val="15909746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1B26A7-9951-C0F1-A910-13D8E6314E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D7FA37C-20CB-45F9-4B4E-969A8AB4B6B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1305E68-45D7-14A8-5541-8FB9945E0B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1B3-FD06-C79B-3E8A-9402A59A23C6}"/>
              </a:ext>
            </a:extLst>
          </p:cNvPr>
          <p:cNvSpPr>
            <a:spLocks noGrp="1"/>
          </p:cNvSpPr>
          <p:nvPr>
            <p:ph type="dt" sz="half" idx="10"/>
          </p:nvPr>
        </p:nvSpPr>
        <p:spPr/>
        <p:txBody>
          <a:bodyPr/>
          <a:lstStyle/>
          <a:p>
            <a:fld id="{730B62A9-63F0-43C6-BE59-D2ACA1E67766}" type="datetime1">
              <a:rPr lang="en-US" smtClean="0"/>
              <a:t>7/6/2026</a:t>
            </a:fld>
            <a:endParaRPr lang="en-US"/>
          </a:p>
        </p:txBody>
      </p:sp>
      <p:sp>
        <p:nvSpPr>
          <p:cNvPr id="6" name="Footer Placeholder 5">
            <a:extLst>
              <a:ext uri="{FF2B5EF4-FFF2-40B4-BE49-F238E27FC236}">
                <a16:creationId xmlns:a16="http://schemas.microsoft.com/office/drawing/2014/main" id="{EF93FEBD-2C7F-7275-B524-A7C09D6796A6}"/>
              </a:ext>
            </a:extLst>
          </p:cNvPr>
          <p:cNvSpPr>
            <a:spLocks noGrp="1"/>
          </p:cNvSpPr>
          <p:nvPr>
            <p:ph type="ftr" sz="quarter" idx="11"/>
          </p:nvPr>
        </p:nvSpPr>
        <p:spPr/>
        <p:txBody>
          <a:bodyPr/>
          <a:lstStyle/>
          <a:p>
            <a:r>
              <a:rPr lang="en-US"/>
              <a:t>Reviving Iron&amp;Steel Committee of MetSoc</a:t>
            </a:r>
          </a:p>
        </p:txBody>
      </p:sp>
      <p:sp>
        <p:nvSpPr>
          <p:cNvPr id="7" name="Slide Number Placeholder 6">
            <a:extLst>
              <a:ext uri="{FF2B5EF4-FFF2-40B4-BE49-F238E27FC236}">
                <a16:creationId xmlns:a16="http://schemas.microsoft.com/office/drawing/2014/main" id="{1E642A52-9A12-2F23-579A-FF4CFE419874}"/>
              </a:ext>
            </a:extLst>
          </p:cNvPr>
          <p:cNvSpPr>
            <a:spLocks noGrp="1"/>
          </p:cNvSpPr>
          <p:nvPr>
            <p:ph type="sldNum" sz="quarter" idx="12"/>
          </p:nvPr>
        </p:nvSpPr>
        <p:spPr/>
        <p:txBody>
          <a:bodyPr/>
          <a:lstStyle/>
          <a:p>
            <a:fld id="{B0B4C8F3-6057-4FDA-96C8-A3B488956E07}" type="slidenum">
              <a:rPr lang="en-US" smtClean="0"/>
              <a:t>‹#›</a:t>
            </a:fld>
            <a:endParaRPr lang="en-US"/>
          </a:p>
        </p:txBody>
      </p:sp>
    </p:spTree>
    <p:extLst>
      <p:ext uri="{BB962C8B-B14F-4D97-AF65-F5344CB8AC3E}">
        <p14:creationId xmlns:p14="http://schemas.microsoft.com/office/powerpoint/2010/main" val="1316743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10000"/>
            <a:lumOff val="90000"/>
            <a:alpha val="94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809663-99E1-A210-0D49-660580095D1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B2C5EBB-592C-B130-FFBA-960E637A2C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125E42-17D0-57BA-FF26-2A3D62B8ED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5BD2346-1FAA-43D2-84E4-13DCFFC3ED9B}" type="datetime1">
              <a:rPr lang="en-US" smtClean="0"/>
              <a:t>7/6/2026</a:t>
            </a:fld>
            <a:endParaRPr lang="en-US"/>
          </a:p>
        </p:txBody>
      </p:sp>
      <p:sp>
        <p:nvSpPr>
          <p:cNvPr id="5" name="Footer Placeholder 4">
            <a:extLst>
              <a:ext uri="{FF2B5EF4-FFF2-40B4-BE49-F238E27FC236}">
                <a16:creationId xmlns:a16="http://schemas.microsoft.com/office/drawing/2014/main" id="{F0490CA7-A52E-EF6B-9C1F-105131A51D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Reviving Iron&amp;Steel Committee of MetSoc</a:t>
            </a:r>
          </a:p>
        </p:txBody>
      </p:sp>
      <p:sp>
        <p:nvSpPr>
          <p:cNvPr id="6" name="Slide Number Placeholder 5">
            <a:extLst>
              <a:ext uri="{FF2B5EF4-FFF2-40B4-BE49-F238E27FC236}">
                <a16:creationId xmlns:a16="http://schemas.microsoft.com/office/drawing/2014/main" id="{0915680F-A73C-0E92-6079-D7791857B6C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0B4C8F3-6057-4FDA-96C8-A3B488956E07}" type="slidenum">
              <a:rPr lang="en-US" smtClean="0"/>
              <a:t>‹#›</a:t>
            </a:fld>
            <a:endParaRPr lang="en-US"/>
          </a:p>
        </p:txBody>
      </p:sp>
      <p:sp>
        <p:nvSpPr>
          <p:cNvPr id="8" name="TextBox 7">
            <a:extLst>
              <a:ext uri="{FF2B5EF4-FFF2-40B4-BE49-F238E27FC236}">
                <a16:creationId xmlns:a16="http://schemas.microsoft.com/office/drawing/2014/main" id="{7C973B52-AF31-916E-5C4A-C967584EF875}"/>
              </a:ext>
            </a:extLst>
          </p:cNvPr>
          <p:cNvSpPr txBox="1"/>
          <p:nvPr userDrawn="1">
            <p:extLst>
              <p:ext uri="{1162E1C5-73C7-4A58-AE30-91384D911F3F}">
                <p184:classification xmlns:p184="http://schemas.microsoft.com/office/powerpoint/2018/4/main" val="hdr"/>
              </p:ext>
            </p:extLst>
          </p:nvPr>
        </p:nvSpPr>
        <p:spPr>
          <a:xfrm>
            <a:off x="9966325" y="63500"/>
            <a:ext cx="2193925" cy="182880"/>
          </a:xfrm>
          <a:prstGeom prst="rect">
            <a:avLst/>
          </a:prstGeom>
        </p:spPr>
        <p:txBody>
          <a:bodyPr horzOverflow="overflow" lIns="0" tIns="0" rIns="0" bIns="0">
            <a:spAutoFit/>
          </a:bodyPr>
          <a:lstStyle/>
          <a:p>
            <a:pPr algn="l"/>
            <a:r>
              <a:rPr lang="en-CA" sz="1200">
                <a:solidFill>
                  <a:srgbClr val="000000">
                    <a:alpha val="50000"/>
                  </a:srgbClr>
                </a:solidFill>
                <a:latin typeface="Aptos" panose="020B0004020202020204" pitchFamily="34" charset="0"/>
              </a:rPr>
              <a:t>UNCLASSIFIED - NON CLASSIFIÉ</a:t>
            </a:r>
          </a:p>
        </p:txBody>
      </p:sp>
    </p:spTree>
    <p:extLst>
      <p:ext uri="{BB962C8B-B14F-4D97-AF65-F5344CB8AC3E}">
        <p14:creationId xmlns:p14="http://schemas.microsoft.com/office/powerpoint/2010/main" val="1815563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hyperlink" Target="mailto:Christopher.Martin-Root@stelco.com" TargetMode="External"/><Relationship Id="rId3" Type="http://schemas.openxmlformats.org/officeDocument/2006/relationships/hyperlink" Target="mailto:joydeep.sengupta@arcelormittal.com" TargetMode="External"/><Relationship Id="rId7" Type="http://schemas.openxmlformats.org/officeDocument/2006/relationships/hyperlink" Target="mailto:Christopher.Digiovanni@nrcan-rncan.gc.ca" TargetMode="External"/><Relationship Id="rId2" Type="http://schemas.openxmlformats.org/officeDocument/2006/relationships/hyperlink" Target="mailto:Fateh.Fazeli@nrcan-rncan.gc.ca" TargetMode="External"/><Relationship Id="rId1" Type="http://schemas.openxmlformats.org/officeDocument/2006/relationships/slideLayout" Target="../slideLayouts/slideLayout2.xml"/><Relationship Id="rId6" Type="http://schemas.openxmlformats.org/officeDocument/2006/relationships/hyperlink" Target="mailto:Michael.Gaudet@interprosteel.com" TargetMode="External"/><Relationship Id="rId5" Type="http://schemas.openxmlformats.org/officeDocument/2006/relationships/hyperlink" Target="mailto:Philliab@mcmaster.ca" TargetMode="External"/><Relationship Id="rId10" Type="http://schemas.openxmlformats.org/officeDocument/2006/relationships/hyperlink" Target="mailto:eordit@gmail.com" TargetMode="External"/><Relationship Id="rId4" Type="http://schemas.openxmlformats.org/officeDocument/2006/relationships/hyperlink" Target="mailto:Tafaghodi@mcmaster.ca" TargetMode="External"/><Relationship Id="rId9" Type="http://schemas.openxmlformats.org/officeDocument/2006/relationships/hyperlink" Target="mailto:Kashif.Rehman@algoma.com"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CAA62-FAE6-B7F5-C756-4F0EF4DCDD3D}"/>
              </a:ext>
            </a:extLst>
          </p:cNvPr>
          <p:cNvSpPr>
            <a:spLocks noGrp="1"/>
          </p:cNvSpPr>
          <p:nvPr>
            <p:ph type="ctrTitle"/>
          </p:nvPr>
        </p:nvSpPr>
        <p:spPr>
          <a:xfrm>
            <a:off x="1076527" y="1112635"/>
            <a:ext cx="9867089" cy="550795"/>
          </a:xfrm>
        </p:spPr>
        <p:txBody>
          <a:bodyPr>
            <a:noAutofit/>
          </a:bodyPr>
          <a:lstStyle/>
          <a:p>
            <a:r>
              <a:rPr lang="en-GB" sz="3600" b="1" i="0" u="none" strike="noStrike" baseline="0" dirty="0">
                <a:latin typeface="Arial" panose="020B0604020202020204" pitchFamily="34" charset="0"/>
                <a:cs typeface="Arial" panose="020B0604020202020204" pitchFamily="34" charset="0"/>
              </a:rPr>
              <a:t>Reviving Iron &amp; Steel Committee of </a:t>
            </a:r>
            <a:r>
              <a:rPr lang="en-GB" sz="3600" b="1" i="0" u="none" strike="noStrike" baseline="0" dirty="0" err="1">
                <a:latin typeface="Arial" panose="020B0604020202020204" pitchFamily="34" charset="0"/>
                <a:cs typeface="Arial" panose="020B0604020202020204" pitchFamily="34" charset="0"/>
              </a:rPr>
              <a:t>MetSoc</a:t>
            </a:r>
            <a:endParaRPr lang="en-US" sz="3600" b="1"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86B1F369-493D-3F36-5534-16CEAAB5D7D2}"/>
              </a:ext>
            </a:extLst>
          </p:cNvPr>
          <p:cNvSpPr>
            <a:spLocks noGrp="1"/>
          </p:cNvSpPr>
          <p:nvPr>
            <p:ph type="subTitle" idx="1"/>
          </p:nvPr>
        </p:nvSpPr>
        <p:spPr>
          <a:xfrm>
            <a:off x="1279187" y="4450405"/>
            <a:ext cx="9633626" cy="561400"/>
          </a:xfrm>
        </p:spPr>
        <p:txBody>
          <a:bodyPr>
            <a:normAutofit fontScale="85000" lnSpcReduction="10000"/>
          </a:bodyPr>
          <a:lstStyle/>
          <a:p>
            <a:r>
              <a:rPr lang="en-US" b="1" dirty="0"/>
              <a:t>Launch: July 2026 , Webinar Series Begins Fall 2026, Special Session COM 2027</a:t>
            </a:r>
          </a:p>
        </p:txBody>
      </p:sp>
      <p:sp>
        <p:nvSpPr>
          <p:cNvPr id="4" name="Footer Placeholder 3">
            <a:extLst>
              <a:ext uri="{FF2B5EF4-FFF2-40B4-BE49-F238E27FC236}">
                <a16:creationId xmlns:a16="http://schemas.microsoft.com/office/drawing/2014/main" id="{5E906CAC-F144-79E3-EF31-F9DC87FFA4C3}"/>
              </a:ext>
            </a:extLst>
          </p:cNvPr>
          <p:cNvSpPr>
            <a:spLocks noGrp="1"/>
          </p:cNvSpPr>
          <p:nvPr>
            <p:ph type="ftr" sz="quarter" idx="11"/>
          </p:nvPr>
        </p:nvSpPr>
        <p:spPr/>
        <p:txBody>
          <a:bodyPr/>
          <a:lstStyle/>
          <a:p>
            <a:r>
              <a:rPr lang="en-US"/>
              <a:t>Reviving Iron&amp;Steel Committee of MetSoc</a:t>
            </a:r>
            <a:endParaRPr lang="en-US" dirty="0"/>
          </a:p>
        </p:txBody>
      </p:sp>
      <p:sp>
        <p:nvSpPr>
          <p:cNvPr id="5" name="Slide Number Placeholder 4">
            <a:extLst>
              <a:ext uri="{FF2B5EF4-FFF2-40B4-BE49-F238E27FC236}">
                <a16:creationId xmlns:a16="http://schemas.microsoft.com/office/drawing/2014/main" id="{8F13A456-FDB9-5013-2CCD-DD439A341046}"/>
              </a:ext>
            </a:extLst>
          </p:cNvPr>
          <p:cNvSpPr>
            <a:spLocks noGrp="1"/>
          </p:cNvSpPr>
          <p:nvPr>
            <p:ph type="sldNum" sz="quarter" idx="12"/>
          </p:nvPr>
        </p:nvSpPr>
        <p:spPr/>
        <p:txBody>
          <a:bodyPr/>
          <a:lstStyle/>
          <a:p>
            <a:fld id="{B0B4C8F3-6057-4FDA-96C8-A3B488956E07}" type="slidenum">
              <a:rPr lang="en-US" smtClean="0"/>
              <a:t>1</a:t>
            </a:fld>
            <a:endParaRPr lang="en-US" dirty="0"/>
          </a:p>
        </p:txBody>
      </p:sp>
      <p:sp>
        <p:nvSpPr>
          <p:cNvPr id="7" name="Title 1">
            <a:extLst>
              <a:ext uri="{FF2B5EF4-FFF2-40B4-BE49-F238E27FC236}">
                <a16:creationId xmlns:a16="http://schemas.microsoft.com/office/drawing/2014/main" id="{52568964-7A00-A28B-5FC0-BAAE9B1DA139}"/>
              </a:ext>
            </a:extLst>
          </p:cNvPr>
          <p:cNvSpPr txBox="1">
            <a:spLocks/>
          </p:cNvSpPr>
          <p:nvPr/>
        </p:nvSpPr>
        <p:spPr>
          <a:xfrm>
            <a:off x="1162455" y="2263522"/>
            <a:ext cx="9867089" cy="1007995"/>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lvl="0" eaLnBrk="0" fontAlgn="base" hangingPunct="0">
              <a:lnSpc>
                <a:spcPct val="100000"/>
              </a:lnSpc>
              <a:spcAft>
                <a:spcPct val="0"/>
              </a:spcAft>
            </a:pPr>
            <a:r>
              <a:rPr lang="en-CA" sz="3600" dirty="0"/>
              <a:t>Strengthening Canada’s Steel Ecosystem</a:t>
            </a:r>
          </a:p>
        </p:txBody>
      </p:sp>
    </p:spTree>
    <p:extLst>
      <p:ext uri="{BB962C8B-B14F-4D97-AF65-F5344CB8AC3E}">
        <p14:creationId xmlns:p14="http://schemas.microsoft.com/office/powerpoint/2010/main" val="11779526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B3F71-2298-317E-5F54-4792DC96ED5C}"/>
              </a:ext>
            </a:extLst>
          </p:cNvPr>
          <p:cNvSpPr>
            <a:spLocks noGrp="1"/>
          </p:cNvSpPr>
          <p:nvPr>
            <p:ph type="title"/>
          </p:nvPr>
        </p:nvSpPr>
        <p:spPr>
          <a:xfrm>
            <a:off x="645160" y="365125"/>
            <a:ext cx="10708640" cy="841105"/>
          </a:xfrm>
        </p:spPr>
        <p:txBody>
          <a:bodyPr>
            <a:normAutofit/>
          </a:bodyPr>
          <a:lstStyle/>
          <a:p>
            <a:pPr algn="ctr"/>
            <a:r>
              <a:rPr lang="en-GB" sz="3200" b="1" dirty="0">
                <a:latin typeface="Arial" panose="020B0604020202020204" pitchFamily="34" charset="0"/>
                <a:cs typeface="Arial" panose="020B0604020202020204" pitchFamily="34" charset="0"/>
              </a:rPr>
              <a:t>Canada with </a:t>
            </a:r>
            <a:r>
              <a:rPr lang="en-GB" sz="3200" b="1" dirty="0" err="1">
                <a:latin typeface="Arial" panose="020B0604020202020204" pitchFamily="34" charset="0"/>
                <a:cs typeface="Arial" panose="020B0604020202020204" pitchFamily="34" charset="0"/>
              </a:rPr>
              <a:t>MetSoc</a:t>
            </a:r>
            <a:r>
              <a:rPr lang="en-GB" sz="3200" b="1" dirty="0">
                <a:latin typeface="Arial" panose="020B0604020202020204" pitchFamily="34" charset="0"/>
                <a:cs typeface="Arial" panose="020B0604020202020204" pitchFamily="34" charset="0"/>
              </a:rPr>
              <a:t> </a:t>
            </a:r>
            <a:r>
              <a:rPr lang="en-GB" sz="3200" b="1" dirty="0" err="1">
                <a:latin typeface="Arial" panose="020B0604020202020204" pitchFamily="34" charset="0"/>
                <a:cs typeface="Arial" panose="020B0604020202020204" pitchFamily="34" charset="0"/>
              </a:rPr>
              <a:t>Iron&amp;Steel</a:t>
            </a:r>
            <a:endParaRPr lang="en-US" sz="3200" b="1" dirty="0">
              <a:latin typeface="Arial" panose="020B0604020202020204" pitchFamily="34" charset="0"/>
              <a:cs typeface="Arial" panose="020B0604020202020204" pitchFamily="34" charset="0"/>
            </a:endParaRPr>
          </a:p>
        </p:txBody>
      </p:sp>
      <p:sp>
        <p:nvSpPr>
          <p:cNvPr id="3" name="Content Placeholder 2">
            <a:extLst>
              <a:ext uri="{FF2B5EF4-FFF2-40B4-BE49-F238E27FC236}">
                <a16:creationId xmlns:a16="http://schemas.microsoft.com/office/drawing/2014/main" id="{D631710D-944E-37DC-071E-DEA4A07B74CB}"/>
              </a:ext>
            </a:extLst>
          </p:cNvPr>
          <p:cNvSpPr>
            <a:spLocks noGrp="1"/>
          </p:cNvSpPr>
          <p:nvPr>
            <p:ph idx="1"/>
          </p:nvPr>
        </p:nvSpPr>
        <p:spPr>
          <a:xfrm>
            <a:off x="809017" y="1300330"/>
            <a:ext cx="10920528" cy="4750273"/>
          </a:xfrm>
        </p:spPr>
        <p:txBody>
          <a:bodyPr>
            <a:normAutofit fontScale="55000" lnSpcReduction="20000"/>
          </a:bodyPr>
          <a:lstStyle/>
          <a:p>
            <a:pPr marL="347663" indent="-347663">
              <a:lnSpc>
                <a:spcPct val="120000"/>
              </a:lnSpc>
            </a:pPr>
            <a:r>
              <a:rPr lang="en-GB" sz="5100" dirty="0">
                <a:solidFill>
                  <a:srgbClr val="222222"/>
                </a:solidFill>
                <a:latin typeface="Calibri" panose="020F0502020204030204" pitchFamily="34" charset="0"/>
              </a:rPr>
              <a:t>Timely given the federal government’s strong support of </a:t>
            </a:r>
            <a:r>
              <a:rPr lang="en-GB" sz="5100" b="1" dirty="0">
                <a:solidFill>
                  <a:srgbClr val="222222"/>
                </a:solidFill>
                <a:latin typeface="Calibri" panose="020F0502020204030204" pitchFamily="34" charset="0"/>
              </a:rPr>
              <a:t>Canada’s sovereignty and competitiveness in the steel sector</a:t>
            </a:r>
            <a:r>
              <a:rPr lang="en-GB" sz="5100" dirty="0">
                <a:solidFill>
                  <a:srgbClr val="222222"/>
                </a:solidFill>
                <a:latin typeface="Calibri" panose="020F0502020204030204" pitchFamily="34" charset="0"/>
              </a:rPr>
              <a:t>. </a:t>
            </a:r>
          </a:p>
          <a:p>
            <a:pPr marL="347663" indent="-347663">
              <a:lnSpc>
                <a:spcPct val="120000"/>
              </a:lnSpc>
            </a:pPr>
            <a:endParaRPr lang="en-GB" sz="5100" dirty="0">
              <a:solidFill>
                <a:srgbClr val="222222"/>
              </a:solidFill>
              <a:latin typeface="Calibri" panose="020F0502020204030204" pitchFamily="34" charset="0"/>
            </a:endParaRPr>
          </a:p>
          <a:p>
            <a:pPr marL="347663" indent="-347663">
              <a:lnSpc>
                <a:spcPct val="120000"/>
              </a:lnSpc>
            </a:pPr>
            <a:r>
              <a:rPr lang="en-GB" sz="5100" b="1" dirty="0" err="1">
                <a:solidFill>
                  <a:srgbClr val="222222"/>
                </a:solidFill>
                <a:latin typeface="Calibri" panose="020F0502020204030204" pitchFamily="34" charset="0"/>
              </a:rPr>
              <a:t>MetSoc</a:t>
            </a:r>
            <a:r>
              <a:rPr lang="en-GB" sz="5100" b="1" dirty="0">
                <a:solidFill>
                  <a:srgbClr val="222222"/>
                </a:solidFill>
                <a:latin typeface="Calibri" panose="020F0502020204030204" pitchFamily="34" charset="0"/>
              </a:rPr>
              <a:t> with a revived </a:t>
            </a:r>
            <a:r>
              <a:rPr lang="en-GB" sz="5100" b="1" dirty="0" err="1">
                <a:solidFill>
                  <a:srgbClr val="222222"/>
                </a:solidFill>
                <a:latin typeface="Calibri" panose="020F0502020204030204" pitchFamily="34" charset="0"/>
              </a:rPr>
              <a:t>Iron&amp;Steel</a:t>
            </a:r>
            <a:r>
              <a:rPr lang="en-GB" sz="5100" b="1" dirty="0">
                <a:solidFill>
                  <a:srgbClr val="222222"/>
                </a:solidFill>
                <a:latin typeface="Calibri" panose="020F0502020204030204" pitchFamily="34" charset="0"/>
              </a:rPr>
              <a:t> Section </a:t>
            </a:r>
            <a:r>
              <a:rPr lang="en-GB" sz="5100" dirty="0">
                <a:solidFill>
                  <a:srgbClr val="222222"/>
                </a:solidFill>
                <a:latin typeface="Calibri" panose="020F0502020204030204" pitchFamily="34" charset="0"/>
              </a:rPr>
              <a:t>activities aligns to national priorities, enhancing the section, the society, and the industry</a:t>
            </a:r>
          </a:p>
          <a:p>
            <a:pPr marL="347663" indent="-347663">
              <a:lnSpc>
                <a:spcPct val="120000"/>
              </a:lnSpc>
            </a:pPr>
            <a:endParaRPr lang="en-GB" sz="5100" dirty="0">
              <a:solidFill>
                <a:srgbClr val="222222"/>
              </a:solidFill>
              <a:latin typeface="Calibri" panose="020F0502020204030204" pitchFamily="34" charset="0"/>
            </a:endParaRPr>
          </a:p>
          <a:p>
            <a:pPr marL="347663" indent="-347663">
              <a:lnSpc>
                <a:spcPct val="120000"/>
              </a:lnSpc>
            </a:pPr>
            <a:r>
              <a:rPr lang="en-GB" sz="5100" b="1" dirty="0">
                <a:latin typeface="Calibri" panose="020F0502020204030204" pitchFamily="34" charset="0"/>
              </a:rPr>
              <a:t>Substantial investment </a:t>
            </a:r>
            <a:r>
              <a:rPr lang="en-GB" sz="5100" dirty="0">
                <a:latin typeface="Calibri" panose="020F0502020204030204" pitchFamily="34" charset="0"/>
              </a:rPr>
              <a:t>by major operations in Canada toward production with low-carbon emissions and sustainability </a:t>
            </a:r>
            <a:r>
              <a:rPr lang="en-GB" sz="5100" b="1" dirty="0">
                <a:latin typeface="Calibri" panose="020F0502020204030204" pitchFamily="34" charset="0"/>
              </a:rPr>
              <a:t>for critical infrastructure steels</a:t>
            </a:r>
          </a:p>
        </p:txBody>
      </p:sp>
      <p:sp>
        <p:nvSpPr>
          <p:cNvPr id="4" name="Footer Placeholder 3">
            <a:extLst>
              <a:ext uri="{FF2B5EF4-FFF2-40B4-BE49-F238E27FC236}">
                <a16:creationId xmlns:a16="http://schemas.microsoft.com/office/drawing/2014/main" id="{CB391325-CB9C-E6BB-37B5-CBFD46900250}"/>
              </a:ext>
            </a:extLst>
          </p:cNvPr>
          <p:cNvSpPr>
            <a:spLocks noGrp="1"/>
          </p:cNvSpPr>
          <p:nvPr>
            <p:ph type="ftr" sz="quarter" idx="11"/>
          </p:nvPr>
        </p:nvSpPr>
        <p:spPr/>
        <p:txBody>
          <a:bodyPr/>
          <a:lstStyle/>
          <a:p>
            <a:r>
              <a:rPr lang="en-US"/>
              <a:t>Reviving Iron&amp;Steel Committee of MetSoc</a:t>
            </a:r>
          </a:p>
        </p:txBody>
      </p:sp>
      <p:sp>
        <p:nvSpPr>
          <p:cNvPr id="6" name="Slide Number Placeholder 5">
            <a:extLst>
              <a:ext uri="{FF2B5EF4-FFF2-40B4-BE49-F238E27FC236}">
                <a16:creationId xmlns:a16="http://schemas.microsoft.com/office/drawing/2014/main" id="{95DA1330-A345-21FC-0862-F4F5F793EA71}"/>
              </a:ext>
            </a:extLst>
          </p:cNvPr>
          <p:cNvSpPr>
            <a:spLocks noGrp="1"/>
          </p:cNvSpPr>
          <p:nvPr>
            <p:ph type="sldNum" sz="quarter" idx="12"/>
          </p:nvPr>
        </p:nvSpPr>
        <p:spPr/>
        <p:txBody>
          <a:bodyPr/>
          <a:lstStyle/>
          <a:p>
            <a:fld id="{B0B4C8F3-6057-4FDA-96C8-A3B488956E07}" type="slidenum">
              <a:rPr lang="en-US" smtClean="0"/>
              <a:t>2</a:t>
            </a:fld>
            <a:endParaRPr lang="en-US"/>
          </a:p>
        </p:txBody>
      </p:sp>
    </p:spTree>
    <p:extLst>
      <p:ext uri="{BB962C8B-B14F-4D97-AF65-F5344CB8AC3E}">
        <p14:creationId xmlns:p14="http://schemas.microsoft.com/office/powerpoint/2010/main" val="2567116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87020"/>
          </a:xfrm>
        </p:spPr>
        <p:txBody>
          <a:bodyPr/>
          <a:lstStyle/>
          <a:p>
            <a:pPr algn="ctr"/>
            <a:r>
              <a:rPr b="1" dirty="0"/>
              <a:t>Vision</a:t>
            </a:r>
          </a:p>
        </p:txBody>
      </p:sp>
      <p:sp>
        <p:nvSpPr>
          <p:cNvPr id="3" name="Content Placeholder 2"/>
          <p:cNvSpPr>
            <a:spLocks noGrp="1"/>
          </p:cNvSpPr>
          <p:nvPr>
            <p:ph idx="1"/>
          </p:nvPr>
        </p:nvSpPr>
        <p:spPr>
          <a:xfrm>
            <a:off x="800100" y="1417063"/>
            <a:ext cx="10591800" cy="4351338"/>
          </a:xfrm>
        </p:spPr>
        <p:txBody>
          <a:bodyPr>
            <a:normAutofit lnSpcReduction="10000"/>
          </a:bodyPr>
          <a:lstStyle/>
          <a:p>
            <a:pPr>
              <a:lnSpc>
                <a:spcPct val="120000"/>
              </a:lnSpc>
            </a:pPr>
            <a:r>
              <a:rPr lang="en-US" dirty="0"/>
              <a:t>Be the leading Canadian forum for innovation, collaboration, professional development and knowledge exchange in iron and steel metallurgy</a:t>
            </a:r>
          </a:p>
          <a:p>
            <a:pPr>
              <a:lnSpc>
                <a:spcPct val="120000"/>
              </a:lnSpc>
            </a:pPr>
            <a:endParaRPr lang="en-US" dirty="0"/>
          </a:p>
          <a:p>
            <a:pPr>
              <a:lnSpc>
                <a:spcPct val="120000"/>
              </a:lnSpc>
            </a:pPr>
            <a:r>
              <a:rPr lang="en-US" dirty="0"/>
              <a:t> Supporting a competitive, technologically advanced, and sustainable steel industry to address Canadian national priorities </a:t>
            </a:r>
          </a:p>
          <a:p>
            <a:pPr>
              <a:lnSpc>
                <a:spcPct val="120000"/>
              </a:lnSpc>
            </a:pPr>
            <a:endParaRPr lang="en-US" dirty="0"/>
          </a:p>
          <a:p>
            <a:pPr>
              <a:lnSpc>
                <a:spcPct val="120000"/>
              </a:lnSpc>
            </a:pPr>
            <a:r>
              <a:rPr lang="en-US" dirty="0"/>
              <a:t>Enabling international networking with professionals </a:t>
            </a:r>
          </a:p>
        </p:txBody>
      </p:sp>
      <p:sp>
        <p:nvSpPr>
          <p:cNvPr id="4" name="Footer Placeholder 3">
            <a:extLst>
              <a:ext uri="{FF2B5EF4-FFF2-40B4-BE49-F238E27FC236}">
                <a16:creationId xmlns:a16="http://schemas.microsoft.com/office/drawing/2014/main" id="{0E6032FB-5B68-B4C5-B31B-8EB36746183F}"/>
              </a:ext>
            </a:extLst>
          </p:cNvPr>
          <p:cNvSpPr>
            <a:spLocks noGrp="1"/>
          </p:cNvSpPr>
          <p:nvPr>
            <p:ph type="ftr" sz="quarter" idx="11"/>
          </p:nvPr>
        </p:nvSpPr>
        <p:spPr/>
        <p:txBody>
          <a:bodyPr/>
          <a:lstStyle/>
          <a:p>
            <a:r>
              <a:rPr lang="en-US"/>
              <a:t>Reviving Iron&amp;Steel Committee of MetSoc</a:t>
            </a:r>
          </a:p>
        </p:txBody>
      </p:sp>
      <p:sp>
        <p:nvSpPr>
          <p:cNvPr id="5" name="Slide Number Placeholder 4">
            <a:extLst>
              <a:ext uri="{FF2B5EF4-FFF2-40B4-BE49-F238E27FC236}">
                <a16:creationId xmlns:a16="http://schemas.microsoft.com/office/drawing/2014/main" id="{BB93DB56-76E6-FAF0-CCE4-CCCD3C363BD1}"/>
              </a:ext>
            </a:extLst>
          </p:cNvPr>
          <p:cNvSpPr>
            <a:spLocks noGrp="1"/>
          </p:cNvSpPr>
          <p:nvPr>
            <p:ph type="sldNum" sz="quarter" idx="12"/>
          </p:nvPr>
        </p:nvSpPr>
        <p:spPr/>
        <p:txBody>
          <a:bodyPr/>
          <a:lstStyle/>
          <a:p>
            <a:fld id="{B0B4C8F3-6057-4FDA-96C8-A3B488956E07}" type="slidenum">
              <a:rPr lang="en-US" smtClean="0"/>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006475"/>
          </a:xfrm>
        </p:spPr>
        <p:txBody>
          <a:bodyPr/>
          <a:lstStyle/>
          <a:p>
            <a:pPr algn="ctr"/>
            <a:r>
              <a:rPr b="1" dirty="0"/>
              <a:t>Mission</a:t>
            </a:r>
          </a:p>
        </p:txBody>
      </p:sp>
      <p:sp>
        <p:nvSpPr>
          <p:cNvPr id="3" name="Content Placeholder 2"/>
          <p:cNvSpPr>
            <a:spLocks noGrp="1"/>
          </p:cNvSpPr>
          <p:nvPr>
            <p:ph idx="1"/>
          </p:nvPr>
        </p:nvSpPr>
        <p:spPr>
          <a:xfrm>
            <a:off x="644457" y="1284050"/>
            <a:ext cx="10903085" cy="4892912"/>
          </a:xfrm>
        </p:spPr>
        <p:txBody>
          <a:bodyPr>
            <a:normAutofit fontScale="85000" lnSpcReduction="10000"/>
          </a:bodyPr>
          <a:lstStyle/>
          <a:p>
            <a:pPr marL="0" indent="0">
              <a:lnSpc>
                <a:spcPct val="130000"/>
              </a:lnSpc>
              <a:buNone/>
            </a:pPr>
            <a:r>
              <a:rPr lang="en-US" b="1" dirty="0"/>
              <a:t>The Iron &amp; Steel Section promotes Canadian excellence in ferrous metallurgy:</a:t>
            </a:r>
          </a:p>
          <a:p>
            <a:pPr>
              <a:lnSpc>
                <a:spcPct val="130000"/>
              </a:lnSpc>
            </a:pPr>
            <a:r>
              <a:rPr lang="en-US" sz="2400" dirty="0"/>
              <a:t>Facilitating </a:t>
            </a:r>
            <a:r>
              <a:rPr lang="en-US" sz="2400" b="1" dirty="0"/>
              <a:t>innovation, knowledge exchange, and dissemination of industrial experience  </a:t>
            </a:r>
            <a:r>
              <a:rPr lang="en-US" sz="2400" dirty="0"/>
              <a:t>through publications, trainings, workshops, webinars, technical sessions and symposia </a:t>
            </a:r>
            <a:endParaRPr lang="en-US" sz="2400" strike="sngStrike" dirty="0"/>
          </a:p>
          <a:p>
            <a:pPr>
              <a:lnSpc>
                <a:spcPct val="130000"/>
              </a:lnSpc>
            </a:pPr>
            <a:r>
              <a:rPr lang="en-US" sz="2400" dirty="0"/>
              <a:t>Identifying and promoting </a:t>
            </a:r>
            <a:r>
              <a:rPr lang="en-US" sz="2400" b="1" dirty="0"/>
              <a:t>emerging research needs and strategic technologies </a:t>
            </a:r>
            <a:r>
              <a:rPr lang="en-US" sz="2400" dirty="0"/>
              <a:t>such as sustainable and low‑carbon steels, advanced steels for alternative energy transport, naval and </a:t>
            </a:r>
            <a:r>
              <a:rPr lang="en-US" sz="2400" dirty="0" err="1"/>
              <a:t>defence</a:t>
            </a:r>
            <a:endParaRPr lang="en-US" sz="2400" dirty="0"/>
          </a:p>
          <a:p>
            <a:pPr>
              <a:lnSpc>
                <a:spcPct val="130000"/>
              </a:lnSpc>
            </a:pPr>
            <a:r>
              <a:rPr lang="en-US" sz="2400" dirty="0"/>
              <a:t>Facilitating </a:t>
            </a:r>
            <a:r>
              <a:rPr lang="en-US" sz="2400" b="1" dirty="0"/>
              <a:t>collaboration and networking </a:t>
            </a:r>
            <a:r>
              <a:rPr lang="en-US" sz="2400" dirty="0"/>
              <a:t>across Canadian steel stakeholders namely industry, academia, research institutions, government and policy-makers</a:t>
            </a:r>
          </a:p>
          <a:p>
            <a:pPr>
              <a:lnSpc>
                <a:spcPct val="130000"/>
              </a:lnSpc>
            </a:pPr>
            <a:r>
              <a:rPr lang="en-US" sz="2400" b="1" dirty="0"/>
              <a:t>Recognizing excellence </a:t>
            </a:r>
            <a:r>
              <a:rPr lang="en-US" sz="2400" dirty="0"/>
              <a:t>through awards and professional recognition</a:t>
            </a:r>
          </a:p>
          <a:p>
            <a:pPr>
              <a:lnSpc>
                <a:spcPct val="130000"/>
              </a:lnSpc>
            </a:pPr>
            <a:r>
              <a:rPr lang="en-US" sz="2400" dirty="0"/>
              <a:t>Supporting </a:t>
            </a:r>
            <a:r>
              <a:rPr lang="en-US" sz="2400" b="1" dirty="0"/>
              <a:t>professional development </a:t>
            </a:r>
            <a:r>
              <a:rPr lang="en-US" sz="2400" dirty="0"/>
              <a:t>by engaging and mentoring students and early‑career professionals, outreach to high school students and teachers</a:t>
            </a:r>
          </a:p>
        </p:txBody>
      </p:sp>
      <p:sp>
        <p:nvSpPr>
          <p:cNvPr id="4" name="Footer Placeholder 3">
            <a:extLst>
              <a:ext uri="{FF2B5EF4-FFF2-40B4-BE49-F238E27FC236}">
                <a16:creationId xmlns:a16="http://schemas.microsoft.com/office/drawing/2014/main" id="{516B2202-F98E-A2F5-F026-B3C85439717E}"/>
              </a:ext>
            </a:extLst>
          </p:cNvPr>
          <p:cNvSpPr>
            <a:spLocks noGrp="1"/>
          </p:cNvSpPr>
          <p:nvPr>
            <p:ph type="ftr" sz="quarter" idx="11"/>
          </p:nvPr>
        </p:nvSpPr>
        <p:spPr/>
        <p:txBody>
          <a:bodyPr/>
          <a:lstStyle/>
          <a:p>
            <a:r>
              <a:rPr lang="en-US"/>
              <a:t>Reviving Iron&amp;Steel Committee of MetSoc</a:t>
            </a:r>
          </a:p>
        </p:txBody>
      </p:sp>
      <p:sp>
        <p:nvSpPr>
          <p:cNvPr id="5" name="Slide Number Placeholder 4">
            <a:extLst>
              <a:ext uri="{FF2B5EF4-FFF2-40B4-BE49-F238E27FC236}">
                <a16:creationId xmlns:a16="http://schemas.microsoft.com/office/drawing/2014/main" id="{D624BE6C-5E08-7DA8-DFC4-F311891DD9D5}"/>
              </a:ext>
            </a:extLst>
          </p:cNvPr>
          <p:cNvSpPr>
            <a:spLocks noGrp="1"/>
          </p:cNvSpPr>
          <p:nvPr>
            <p:ph type="sldNum" sz="quarter" idx="12"/>
          </p:nvPr>
        </p:nvSpPr>
        <p:spPr/>
        <p:txBody>
          <a:bodyPr/>
          <a:lstStyle/>
          <a:p>
            <a:fld id="{B0B4C8F3-6057-4FDA-96C8-A3B488956E07}" type="slidenum">
              <a:rPr lang="en-US" smtClean="0"/>
              <a:t>4</a:t>
            </a:fld>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6FF58-C6B8-9AC1-05A6-3DE860951F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8BAB9F-8486-8458-5FFE-F179931A50B7}"/>
              </a:ext>
            </a:extLst>
          </p:cNvPr>
          <p:cNvSpPr>
            <a:spLocks noGrp="1"/>
          </p:cNvSpPr>
          <p:nvPr>
            <p:ph type="title"/>
          </p:nvPr>
        </p:nvSpPr>
        <p:spPr>
          <a:xfrm>
            <a:off x="610410" y="287306"/>
            <a:ext cx="10971179" cy="675734"/>
          </a:xfrm>
        </p:spPr>
        <p:txBody>
          <a:bodyPr>
            <a:normAutofit fontScale="90000"/>
          </a:bodyPr>
          <a:lstStyle/>
          <a:p>
            <a:r>
              <a:rPr lang="en-US" sz="3200" b="1" dirty="0">
                <a:latin typeface="Arial" panose="020B0604020202020204" pitchFamily="34" charset="0"/>
                <a:cs typeface="Arial" panose="020B0604020202020204" pitchFamily="34" charset="0"/>
              </a:rPr>
              <a:t>Need for a Canadian </a:t>
            </a:r>
            <a:r>
              <a:rPr lang="en-US" sz="3200" b="1" dirty="0" err="1">
                <a:latin typeface="Arial" panose="020B0604020202020204" pitchFamily="34" charset="0"/>
                <a:cs typeface="Arial" panose="020B0604020202020204" pitchFamily="34" charset="0"/>
              </a:rPr>
              <a:t>Iron&amp;Steel</a:t>
            </a:r>
            <a:r>
              <a:rPr lang="en-US" sz="3200" b="1" dirty="0">
                <a:latin typeface="Arial" panose="020B0604020202020204" pitchFamily="34" charset="0"/>
                <a:cs typeface="Arial" panose="020B0604020202020204" pitchFamily="34" charset="0"/>
              </a:rPr>
              <a:t> Committee within </a:t>
            </a:r>
            <a:r>
              <a:rPr lang="en-US" sz="3200" b="1" dirty="0" err="1">
                <a:latin typeface="Arial" panose="020B0604020202020204" pitchFamily="34" charset="0"/>
                <a:cs typeface="Arial" panose="020B0604020202020204" pitchFamily="34" charset="0"/>
              </a:rPr>
              <a:t>MetSoc</a:t>
            </a:r>
            <a:endParaRPr lang="en-US" sz="3200" b="1" dirty="0">
              <a:latin typeface="Arial" panose="020B0604020202020204" pitchFamily="34" charset="0"/>
              <a:cs typeface="Arial" panose="020B0604020202020204" pitchFamily="34" charset="0"/>
            </a:endParaRPr>
          </a:p>
        </p:txBody>
      </p:sp>
      <p:sp>
        <p:nvSpPr>
          <p:cNvPr id="5" name="Rectangle 2">
            <a:extLst>
              <a:ext uri="{FF2B5EF4-FFF2-40B4-BE49-F238E27FC236}">
                <a16:creationId xmlns:a16="http://schemas.microsoft.com/office/drawing/2014/main" id="{4FCA8F61-060C-4B9C-1D37-EC3CCCC153D4}"/>
              </a:ext>
            </a:extLst>
          </p:cNvPr>
          <p:cNvSpPr>
            <a:spLocks noGrp="1" noChangeArrowheads="1"/>
          </p:cNvSpPr>
          <p:nvPr>
            <p:ph idx="1"/>
          </p:nvPr>
        </p:nvSpPr>
        <p:spPr bwMode="auto">
          <a:xfrm>
            <a:off x="366409" y="1120676"/>
            <a:ext cx="11459182"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00000"/>
              </a:lnSpc>
              <a:spcBef>
                <a:spcPct val="0"/>
              </a:spcBef>
              <a:spcAft>
                <a:spcPct val="0"/>
              </a:spcAft>
            </a:pPr>
            <a:r>
              <a:rPr kumimoji="0" lang="en-US" altLang="en-US" sz="1800" b="1" i="0" u="none" strike="noStrike" cap="none" normalizeH="0" baseline="0" dirty="0">
                <a:ln>
                  <a:noFill/>
                </a:ln>
                <a:solidFill>
                  <a:schemeClr val="tx1"/>
                </a:solidFill>
                <a:effectLst/>
                <a:latin typeface="Arial" panose="020B0604020202020204" pitchFamily="34" charset="0"/>
              </a:rPr>
              <a:t>Support Canada’s industrial sovereignty and competitiveness</a:t>
            </a:r>
            <a:r>
              <a:rPr kumimoji="0" lang="en-US" altLang="en-US" sz="1800" b="0" i="0" u="none" strike="noStrike" cap="none" normalizeH="0" baseline="0" dirty="0">
                <a:ln>
                  <a:noFill/>
                </a:ln>
                <a:solidFill>
                  <a:schemeClr val="tx1"/>
                </a:solidFill>
                <a:effectLst/>
                <a:latin typeface="Arial" panose="020B0604020202020204" pitchFamily="34" charset="0"/>
              </a:rPr>
              <a:t> in the steel sector.</a:t>
            </a:r>
          </a:p>
          <a:p>
            <a:pPr eaLnBrk="0" fontAlgn="base" hangingPunct="0">
              <a:lnSpc>
                <a:spcPct val="100000"/>
              </a:lnSpc>
              <a:spcBef>
                <a:spcPct val="0"/>
              </a:spcBef>
              <a:spcAft>
                <a:spcPct val="0"/>
              </a:spcAft>
            </a:pPr>
            <a:endParaRPr kumimoji="0" lang="en-US" altLang="en-US" sz="12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1" i="0" u="none" strike="noStrike" cap="none" normalizeH="0" baseline="0" dirty="0">
                <a:ln>
                  <a:noFill/>
                </a:ln>
                <a:solidFill>
                  <a:schemeClr val="tx1"/>
                </a:solidFill>
                <a:effectLst/>
                <a:latin typeface="Arial" panose="020B0604020202020204" pitchFamily="34" charset="0"/>
              </a:rPr>
              <a:t>Address Canada’s unique geography and climate</a:t>
            </a:r>
            <a:r>
              <a:rPr kumimoji="0" lang="en-US" altLang="en-US" sz="1800" b="0" i="0" u="none" strike="noStrike" cap="none" normalizeH="0" baseline="0" dirty="0">
                <a:ln>
                  <a:noFill/>
                </a:ln>
                <a:solidFill>
                  <a:schemeClr val="tx1"/>
                </a:solidFill>
                <a:effectLst/>
                <a:latin typeface="Arial" panose="020B0604020202020204" pitchFamily="34" charset="0"/>
              </a:rPr>
              <a:t>, which require specialized steel technologies and infrastructure solutions.</a:t>
            </a:r>
          </a:p>
          <a:p>
            <a:pPr eaLnBrk="0" fontAlgn="base" hangingPunct="0">
              <a:lnSpc>
                <a:spcPct val="100000"/>
              </a:lnSpc>
              <a:spcBef>
                <a:spcPct val="0"/>
              </a:spcBef>
              <a:spcAft>
                <a:spcPct val="0"/>
              </a:spcAft>
            </a:pPr>
            <a:endParaRPr kumimoji="0" lang="en-US" altLang="en-US" sz="12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1" i="0" u="none" strike="noStrike" cap="none" normalizeH="0" baseline="0" dirty="0">
                <a:ln>
                  <a:noFill/>
                </a:ln>
                <a:solidFill>
                  <a:schemeClr val="tx1"/>
                </a:solidFill>
                <a:effectLst/>
                <a:latin typeface="Arial" panose="020B0604020202020204" pitchFamily="34" charset="0"/>
              </a:rPr>
              <a:t>Leverage Canada’s natural resources and recycling capacity</a:t>
            </a:r>
            <a:r>
              <a:rPr kumimoji="0" lang="en-US" altLang="en-US" sz="1800" b="0" i="0" u="none" strike="noStrike" cap="none" normalizeH="0" baseline="0" dirty="0">
                <a:ln>
                  <a:noFill/>
                </a:ln>
                <a:solidFill>
                  <a:schemeClr val="tx1"/>
                </a:solidFill>
                <a:effectLst/>
                <a:latin typeface="Arial" panose="020B0604020202020204" pitchFamily="34" charset="0"/>
              </a:rPr>
              <a:t> to advance sustainable steel production.</a:t>
            </a:r>
          </a:p>
          <a:p>
            <a:pPr eaLnBrk="0" fontAlgn="base" hangingPunct="0">
              <a:lnSpc>
                <a:spcPct val="100000"/>
              </a:lnSpc>
              <a:spcBef>
                <a:spcPct val="0"/>
              </a:spcBef>
              <a:spcAft>
                <a:spcPct val="0"/>
              </a:spcAft>
            </a:pPr>
            <a:endParaRPr kumimoji="0" lang="en-US" altLang="en-US" sz="1200" b="0" i="0" u="none" strike="noStrike" cap="none" normalizeH="0" baseline="0" dirty="0">
              <a:ln>
                <a:noFill/>
              </a:ln>
              <a:solidFill>
                <a:schemeClr val="tx1"/>
              </a:solidFill>
              <a:effectLst/>
              <a:latin typeface="Arial" panose="020B0604020202020204" pitchFamily="34" charset="0"/>
            </a:endParaRPr>
          </a:p>
          <a:p>
            <a:pPr eaLnBrk="0" fontAlgn="base" hangingPunct="0">
              <a:lnSpc>
                <a:spcPct val="100000"/>
              </a:lnSpc>
              <a:spcBef>
                <a:spcPct val="0"/>
              </a:spcBef>
              <a:spcAft>
                <a:spcPct val="0"/>
              </a:spcAft>
            </a:pPr>
            <a:r>
              <a:rPr kumimoji="0" lang="en-US" altLang="en-US" sz="1800" b="1" i="0" u="none" strike="noStrike" cap="none" normalizeH="0" baseline="0" dirty="0">
                <a:ln>
                  <a:noFill/>
                </a:ln>
                <a:solidFill>
                  <a:schemeClr val="tx1"/>
                </a:solidFill>
                <a:effectLst/>
                <a:latin typeface="Arial" panose="020B0604020202020204" pitchFamily="34" charset="0"/>
              </a:rPr>
              <a:t>Provide a national platform for the Canadian iron &amp; steel community</a:t>
            </a:r>
            <a:r>
              <a:rPr kumimoji="0" lang="en-US" altLang="en-US" sz="1800" b="0" i="0" u="none" strike="noStrike" cap="none" normalizeH="0" baseline="0" dirty="0">
                <a:ln>
                  <a:noFill/>
                </a:ln>
                <a:solidFill>
                  <a:schemeClr val="tx1"/>
                </a:solidFill>
                <a:effectLst/>
                <a:latin typeface="Arial" panose="020B0604020202020204" pitchFamily="34" charset="0"/>
              </a:rPr>
              <a:t> to showcase expertise, innovation, facilities, and offer forums to share expertise by national and international professions.</a:t>
            </a:r>
          </a:p>
        </p:txBody>
      </p:sp>
      <p:sp>
        <p:nvSpPr>
          <p:cNvPr id="3" name="Footer Placeholder 2">
            <a:extLst>
              <a:ext uri="{FF2B5EF4-FFF2-40B4-BE49-F238E27FC236}">
                <a16:creationId xmlns:a16="http://schemas.microsoft.com/office/drawing/2014/main" id="{5DA30F6C-7756-222A-7883-960B7F78D6E7}"/>
              </a:ext>
            </a:extLst>
          </p:cNvPr>
          <p:cNvSpPr>
            <a:spLocks noGrp="1"/>
          </p:cNvSpPr>
          <p:nvPr>
            <p:ph type="ftr" sz="quarter" idx="11"/>
          </p:nvPr>
        </p:nvSpPr>
        <p:spPr/>
        <p:txBody>
          <a:bodyPr/>
          <a:lstStyle/>
          <a:p>
            <a:r>
              <a:rPr lang="en-US"/>
              <a:t>Reviving Iron&amp;Steel Committee of MetSoc</a:t>
            </a:r>
            <a:endParaRPr lang="en-US" dirty="0"/>
          </a:p>
        </p:txBody>
      </p:sp>
      <p:sp>
        <p:nvSpPr>
          <p:cNvPr id="4" name="Slide Number Placeholder 3">
            <a:extLst>
              <a:ext uri="{FF2B5EF4-FFF2-40B4-BE49-F238E27FC236}">
                <a16:creationId xmlns:a16="http://schemas.microsoft.com/office/drawing/2014/main" id="{609F4259-8E3F-582D-660A-3B22A67860A5}"/>
              </a:ext>
            </a:extLst>
          </p:cNvPr>
          <p:cNvSpPr>
            <a:spLocks noGrp="1"/>
          </p:cNvSpPr>
          <p:nvPr>
            <p:ph type="sldNum" sz="quarter" idx="12"/>
          </p:nvPr>
        </p:nvSpPr>
        <p:spPr/>
        <p:txBody>
          <a:bodyPr/>
          <a:lstStyle/>
          <a:p>
            <a:fld id="{B0B4C8F3-6057-4FDA-96C8-A3B488956E07}" type="slidenum">
              <a:rPr lang="en-US" smtClean="0"/>
              <a:t>5</a:t>
            </a:fld>
            <a:endParaRPr lang="en-US"/>
          </a:p>
        </p:txBody>
      </p:sp>
      <p:sp>
        <p:nvSpPr>
          <p:cNvPr id="6" name="Rectangle 2">
            <a:extLst>
              <a:ext uri="{FF2B5EF4-FFF2-40B4-BE49-F238E27FC236}">
                <a16:creationId xmlns:a16="http://schemas.microsoft.com/office/drawing/2014/main" id="{CEA62DF3-5C38-5562-EBA3-7D48EE622F19}"/>
              </a:ext>
            </a:extLst>
          </p:cNvPr>
          <p:cNvSpPr txBox="1">
            <a:spLocks noChangeArrowheads="1"/>
          </p:cNvSpPr>
          <p:nvPr/>
        </p:nvSpPr>
        <p:spPr bwMode="auto">
          <a:xfrm>
            <a:off x="272374" y="3429000"/>
            <a:ext cx="11660222" cy="3123932"/>
          </a:xfrm>
          <a:prstGeom prst="rect">
            <a:avLst/>
          </a:prstGeom>
          <a:solidFill>
            <a:schemeClr val="bg1"/>
          </a:solidFill>
          <a:ln>
            <a:noFill/>
          </a:ln>
          <a:effectLst/>
        </p:spPr>
        <p:txBody>
          <a:bodyPr vert="horz" wrap="square" lIns="91440" tIns="45720" rIns="91440" bIns="45720"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eaLnBrk="0" fontAlgn="base" hangingPunct="0">
              <a:lnSpc>
                <a:spcPct val="100000"/>
              </a:lnSpc>
              <a:spcBef>
                <a:spcPct val="0"/>
              </a:spcBef>
              <a:spcAft>
                <a:spcPts val="600"/>
              </a:spcAft>
              <a:buFont typeface="Arial" panose="020B0604020202020204" pitchFamily="34" charset="0"/>
              <a:buNone/>
            </a:pPr>
            <a:r>
              <a:rPr lang="en-US" altLang="en-US" sz="2000" b="1" dirty="0">
                <a:latin typeface="Arial" panose="020B0604020202020204" pitchFamily="34" charset="0"/>
              </a:rPr>
              <a:t>Immediate strategic themes for I&amp;S section:</a:t>
            </a:r>
            <a:endParaRPr lang="en-US" altLang="en-US" sz="1800" b="1" dirty="0">
              <a:latin typeface="Arial" panose="020B0604020202020204" pitchFamily="34" charset="0"/>
            </a:endParaRPr>
          </a:p>
          <a:p>
            <a:pPr eaLnBrk="0" fontAlgn="base" hangingPunct="0">
              <a:lnSpc>
                <a:spcPct val="100000"/>
              </a:lnSpc>
              <a:spcBef>
                <a:spcPct val="0"/>
              </a:spcBef>
              <a:spcAft>
                <a:spcPct val="0"/>
              </a:spcAft>
            </a:pPr>
            <a:r>
              <a:rPr lang="en-US" altLang="en-US" sz="1800" b="1" dirty="0">
                <a:solidFill>
                  <a:srgbClr val="0070C0"/>
                </a:solidFill>
                <a:latin typeface="Arial" panose="020B0604020202020204" pitchFamily="34" charset="0"/>
              </a:rPr>
              <a:t>Transition to low - emission ironmaking and steelmaking</a:t>
            </a:r>
            <a:r>
              <a:rPr lang="en-US" altLang="en-US" sz="1800" dirty="0">
                <a:latin typeface="Arial" panose="020B0604020202020204" pitchFamily="34" charset="0"/>
              </a:rPr>
              <a:t>, advancing the use of alternative reductants (such as hydrogen and biocarbon) in ironmaking and steelmaking, increasing the utilization of recycled feedstocks through improved management of residual elements, and developing carbon capture, utilization, and storage technologies, as well as the shift toward EAF/DRI routes</a:t>
            </a:r>
          </a:p>
          <a:p>
            <a:pPr eaLnBrk="0" fontAlgn="base" hangingPunct="0">
              <a:lnSpc>
                <a:spcPct val="100000"/>
              </a:lnSpc>
              <a:spcBef>
                <a:spcPct val="0"/>
              </a:spcBef>
              <a:spcAft>
                <a:spcPct val="0"/>
              </a:spcAft>
            </a:pPr>
            <a:endParaRPr lang="en-US" altLang="en-US" sz="1400" dirty="0">
              <a:latin typeface="Arial" panose="020B0604020202020204" pitchFamily="34" charset="0"/>
            </a:endParaRPr>
          </a:p>
          <a:p>
            <a:pPr eaLnBrk="0" fontAlgn="base" hangingPunct="0">
              <a:lnSpc>
                <a:spcPct val="100000"/>
              </a:lnSpc>
              <a:spcBef>
                <a:spcPct val="0"/>
              </a:spcBef>
              <a:spcAft>
                <a:spcPct val="0"/>
              </a:spcAft>
            </a:pPr>
            <a:r>
              <a:rPr lang="en-US" altLang="en-US" sz="1800" b="1" dirty="0">
                <a:solidFill>
                  <a:srgbClr val="0070C0"/>
                </a:solidFill>
                <a:latin typeface="Arial" panose="020B0604020202020204" pitchFamily="34" charset="0"/>
                <a:cs typeface="Arial" panose="020B0604020202020204" pitchFamily="34" charset="0"/>
              </a:rPr>
              <a:t>Transportation of Emerging Fuels,</a:t>
            </a:r>
            <a:r>
              <a:rPr lang="en-US" altLang="en-US" sz="1800" dirty="0">
                <a:solidFill>
                  <a:srgbClr val="0070C0"/>
                </a:solidFill>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steels for hydrogen, CO₂, and alternative fuel infrastructure, to ensure integrity, reliability and safety of next-generation energy systems (steel supply, qualification and regulation)  </a:t>
            </a:r>
          </a:p>
          <a:p>
            <a:pPr eaLnBrk="0" fontAlgn="base" hangingPunct="0">
              <a:lnSpc>
                <a:spcPct val="100000"/>
              </a:lnSpc>
              <a:spcBef>
                <a:spcPct val="0"/>
              </a:spcBef>
              <a:spcAft>
                <a:spcPct val="0"/>
              </a:spcAft>
            </a:pPr>
            <a:endParaRPr lang="en-US" altLang="en-US" sz="1400" dirty="0">
              <a:latin typeface="Arial" panose="020B0604020202020204" pitchFamily="34" charset="0"/>
              <a:cs typeface="Arial" panose="020B0604020202020204" pitchFamily="34" charset="0"/>
            </a:endParaRPr>
          </a:p>
          <a:p>
            <a:pPr eaLnBrk="0" fontAlgn="base" hangingPunct="0">
              <a:lnSpc>
                <a:spcPct val="100000"/>
              </a:lnSpc>
              <a:spcBef>
                <a:spcPct val="0"/>
              </a:spcBef>
              <a:spcAft>
                <a:spcPct val="0"/>
              </a:spcAft>
            </a:pPr>
            <a:r>
              <a:rPr lang="en-US" altLang="en-US" sz="1800" b="1" dirty="0">
                <a:solidFill>
                  <a:srgbClr val="0070C0"/>
                </a:solidFill>
                <a:latin typeface="Arial" panose="020B0604020202020204" pitchFamily="34" charset="0"/>
                <a:cs typeface="Arial" panose="020B0604020202020204" pitchFamily="34" charset="0"/>
              </a:rPr>
              <a:t>Sovereignty,</a:t>
            </a:r>
            <a:r>
              <a:rPr lang="en-US" altLang="en-US" sz="1800" dirty="0">
                <a:solidFill>
                  <a:srgbClr val="0070C0"/>
                </a:solidFill>
                <a:latin typeface="Arial" panose="020B0604020202020204" pitchFamily="34" charset="0"/>
                <a:cs typeface="Arial" panose="020B0604020202020204" pitchFamily="34" charset="0"/>
              </a:rPr>
              <a:t> </a:t>
            </a:r>
            <a:r>
              <a:rPr lang="en-US" altLang="en-US" sz="1800" dirty="0">
                <a:latin typeface="Arial" panose="020B0604020202020204" pitchFamily="34" charset="0"/>
                <a:cs typeface="Arial" panose="020B0604020202020204" pitchFamily="34" charset="0"/>
              </a:rPr>
              <a:t>high-performance steels for </a:t>
            </a:r>
            <a:r>
              <a:rPr lang="en-US" altLang="en-US" sz="1800" dirty="0" err="1">
                <a:latin typeface="Arial" panose="020B0604020202020204" pitchFamily="34" charset="0"/>
                <a:cs typeface="Arial" panose="020B0604020202020204" pitchFamily="34" charset="0"/>
              </a:rPr>
              <a:t>defence</a:t>
            </a:r>
            <a:r>
              <a:rPr lang="en-US" altLang="en-US" sz="1800" dirty="0">
                <a:latin typeface="Arial" panose="020B0604020202020204" pitchFamily="34" charset="0"/>
                <a:cs typeface="Arial" panose="020B0604020202020204" pitchFamily="34" charset="0"/>
              </a:rPr>
              <a:t> and marine applications which rely on supply chain resilience and domestic capability development</a:t>
            </a:r>
          </a:p>
        </p:txBody>
      </p:sp>
    </p:spTree>
    <p:extLst>
      <p:ext uri="{BB962C8B-B14F-4D97-AF65-F5344CB8AC3E}">
        <p14:creationId xmlns:p14="http://schemas.microsoft.com/office/powerpoint/2010/main" val="139249355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8E9E5-64FB-032B-AE94-746C490BEE72}"/>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A715AF4A-FB0F-A826-1652-212282F9C140}"/>
              </a:ext>
            </a:extLst>
          </p:cNvPr>
          <p:cNvSpPr txBox="1"/>
          <p:nvPr/>
        </p:nvSpPr>
        <p:spPr>
          <a:xfrm>
            <a:off x="1068016" y="296852"/>
            <a:ext cx="10055967" cy="584775"/>
          </a:xfrm>
          <a:prstGeom prst="rect">
            <a:avLst/>
          </a:prstGeom>
          <a:noFill/>
        </p:spPr>
        <p:txBody>
          <a:bodyPr wrap="square">
            <a:spAutoFit/>
          </a:bodyPr>
          <a:lstStyle/>
          <a:p>
            <a:pPr algn="ctr"/>
            <a:r>
              <a:rPr lang="en-US" sz="3200" b="1" dirty="0">
                <a:latin typeface="Arial" panose="020B0604020202020204" pitchFamily="34" charset="0"/>
                <a:cs typeface="Arial" panose="020B0604020202020204" pitchFamily="34" charset="0"/>
              </a:rPr>
              <a:t>Stakeholder Engagement</a:t>
            </a:r>
          </a:p>
        </p:txBody>
      </p:sp>
      <p:sp>
        <p:nvSpPr>
          <p:cNvPr id="2" name="Footer Placeholder 1">
            <a:extLst>
              <a:ext uri="{FF2B5EF4-FFF2-40B4-BE49-F238E27FC236}">
                <a16:creationId xmlns:a16="http://schemas.microsoft.com/office/drawing/2014/main" id="{27CA38C2-D80D-1FE8-B8F7-B906C65EF417}"/>
              </a:ext>
            </a:extLst>
          </p:cNvPr>
          <p:cNvSpPr>
            <a:spLocks noGrp="1"/>
          </p:cNvSpPr>
          <p:nvPr>
            <p:ph type="ftr" sz="quarter" idx="11"/>
          </p:nvPr>
        </p:nvSpPr>
        <p:spPr/>
        <p:txBody>
          <a:bodyPr/>
          <a:lstStyle/>
          <a:p>
            <a:r>
              <a:rPr lang="en-US"/>
              <a:t>Reviving Iron&amp;Steel Committee of MetSoc</a:t>
            </a:r>
            <a:endParaRPr lang="en-US" dirty="0"/>
          </a:p>
        </p:txBody>
      </p:sp>
      <p:sp>
        <p:nvSpPr>
          <p:cNvPr id="3" name="Slide Number Placeholder 2">
            <a:extLst>
              <a:ext uri="{FF2B5EF4-FFF2-40B4-BE49-F238E27FC236}">
                <a16:creationId xmlns:a16="http://schemas.microsoft.com/office/drawing/2014/main" id="{B8628E78-5742-124D-57B0-0C5CFCEE8676}"/>
              </a:ext>
            </a:extLst>
          </p:cNvPr>
          <p:cNvSpPr>
            <a:spLocks noGrp="1"/>
          </p:cNvSpPr>
          <p:nvPr>
            <p:ph type="sldNum" sz="quarter" idx="12"/>
          </p:nvPr>
        </p:nvSpPr>
        <p:spPr/>
        <p:txBody>
          <a:bodyPr/>
          <a:lstStyle/>
          <a:p>
            <a:fld id="{B0B4C8F3-6057-4FDA-96C8-A3B488956E07}" type="slidenum">
              <a:rPr lang="en-US" smtClean="0"/>
              <a:t>6</a:t>
            </a:fld>
            <a:endParaRPr lang="en-US"/>
          </a:p>
        </p:txBody>
      </p:sp>
      <p:sp>
        <p:nvSpPr>
          <p:cNvPr id="4" name="Rectangle 2">
            <a:extLst>
              <a:ext uri="{FF2B5EF4-FFF2-40B4-BE49-F238E27FC236}">
                <a16:creationId xmlns:a16="http://schemas.microsoft.com/office/drawing/2014/main" id="{B67F01BD-C26F-3682-F1BC-761A88817E9D}"/>
              </a:ext>
            </a:extLst>
          </p:cNvPr>
          <p:cNvSpPr>
            <a:spLocks noGrp="1" noChangeArrowheads="1"/>
          </p:cNvSpPr>
          <p:nvPr>
            <p:ph idx="1"/>
          </p:nvPr>
        </p:nvSpPr>
        <p:spPr bwMode="auto">
          <a:xfrm>
            <a:off x="366409" y="1351508"/>
            <a:ext cx="11459182" cy="41549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00000"/>
              </a:lnSpc>
              <a:spcBef>
                <a:spcPts val="0"/>
              </a:spcBef>
              <a:defRPr/>
            </a:pPr>
            <a:r>
              <a:rPr lang="en-US" sz="2400" b="1" dirty="0"/>
              <a:t>Industry (</a:t>
            </a:r>
            <a:r>
              <a:rPr lang="en-US" sz="2400" dirty="0"/>
              <a:t>Middle management and technical leaders) to:</a:t>
            </a:r>
          </a:p>
          <a:p>
            <a:pPr marL="703263" indent="-342900">
              <a:lnSpc>
                <a:spcPct val="100000"/>
              </a:lnSpc>
              <a:spcBef>
                <a:spcPts val="0"/>
              </a:spcBef>
              <a:defRPr/>
            </a:pPr>
            <a:r>
              <a:rPr lang="en-US" sz="2400" dirty="0"/>
              <a:t>establish Industry Advisory Board or Working Group for active engagement </a:t>
            </a:r>
          </a:p>
          <a:p>
            <a:pPr marL="703263" indent="-342900">
              <a:lnSpc>
                <a:spcPct val="100000"/>
              </a:lnSpc>
              <a:spcBef>
                <a:spcPts val="0"/>
              </a:spcBef>
              <a:defRPr/>
            </a:pPr>
            <a:r>
              <a:rPr lang="en-US" sz="2400" dirty="0"/>
              <a:t>prepare industry challenge report based on targeted symposium and/or survey</a:t>
            </a:r>
          </a:p>
          <a:p>
            <a:pPr marL="703263" indent="-342900">
              <a:lnSpc>
                <a:spcPct val="100000"/>
              </a:lnSpc>
              <a:spcBef>
                <a:spcPts val="0"/>
              </a:spcBef>
              <a:defRPr/>
            </a:pPr>
            <a:r>
              <a:rPr lang="en-US" sz="2400" dirty="0"/>
              <a:t>develop problem-driven workshops  </a:t>
            </a:r>
          </a:p>
          <a:p>
            <a:pPr marL="703263" indent="-342900">
              <a:lnSpc>
                <a:spcPct val="100000"/>
              </a:lnSpc>
              <a:spcBef>
                <a:spcPts val="0"/>
              </a:spcBef>
              <a:defRPr/>
            </a:pPr>
            <a:endParaRPr lang="en-US" sz="2400" dirty="0"/>
          </a:p>
          <a:p>
            <a:pPr>
              <a:lnSpc>
                <a:spcPct val="100000"/>
              </a:lnSpc>
              <a:spcBef>
                <a:spcPts val="0"/>
              </a:spcBef>
              <a:defRPr/>
            </a:pPr>
            <a:r>
              <a:rPr lang="en-US" sz="2400" b="1" dirty="0"/>
              <a:t>Academia</a:t>
            </a:r>
            <a:r>
              <a:rPr lang="en-US" sz="2400" dirty="0"/>
              <a:t> (Department heads and lead industry chairs) to:</a:t>
            </a:r>
          </a:p>
          <a:p>
            <a:pPr marL="703263" indent="-342900">
              <a:lnSpc>
                <a:spcPct val="100000"/>
              </a:lnSpc>
              <a:spcBef>
                <a:spcPts val="0"/>
              </a:spcBef>
              <a:tabLst>
                <a:tab pos="360363" algn="l"/>
              </a:tabLst>
              <a:defRPr/>
            </a:pPr>
            <a:r>
              <a:rPr lang="en-US" sz="2400" dirty="0"/>
              <a:t>establish Academic Advisory Board </a:t>
            </a:r>
          </a:p>
          <a:p>
            <a:pPr marL="703263" indent="-342900">
              <a:lnSpc>
                <a:spcPct val="100000"/>
              </a:lnSpc>
              <a:spcBef>
                <a:spcPts val="0"/>
              </a:spcBef>
              <a:defRPr/>
            </a:pPr>
            <a:r>
              <a:rPr lang="en-US" sz="2400" dirty="0"/>
              <a:t>develop joint- short courses and training programs aligned with industry priorities / needs</a:t>
            </a:r>
          </a:p>
          <a:p>
            <a:pPr marL="703263" indent="-342900">
              <a:lnSpc>
                <a:spcPct val="100000"/>
              </a:lnSpc>
              <a:spcBef>
                <a:spcPts val="0"/>
              </a:spcBef>
              <a:defRPr/>
            </a:pPr>
            <a:endParaRPr lang="en-US" sz="2400" dirty="0"/>
          </a:p>
          <a:p>
            <a:pPr>
              <a:lnSpc>
                <a:spcPct val="100000"/>
              </a:lnSpc>
              <a:spcBef>
                <a:spcPts val="0"/>
              </a:spcBef>
              <a:defRPr/>
            </a:pPr>
            <a:r>
              <a:rPr lang="en-US" sz="2400" b="1" dirty="0"/>
              <a:t>Research institutions (</a:t>
            </a:r>
            <a:r>
              <a:rPr lang="en-US" sz="2400" dirty="0"/>
              <a:t>Directors and program managers)</a:t>
            </a:r>
          </a:p>
        </p:txBody>
      </p:sp>
    </p:spTree>
    <p:extLst>
      <p:ext uri="{BB962C8B-B14F-4D97-AF65-F5344CB8AC3E}">
        <p14:creationId xmlns:p14="http://schemas.microsoft.com/office/powerpoint/2010/main" val="24276816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24778-2E29-E2AE-EB5A-774B42DB92FF}"/>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D1DD673D-CA59-A111-E0DA-A3588470ECB7}"/>
              </a:ext>
            </a:extLst>
          </p:cNvPr>
          <p:cNvSpPr txBox="1"/>
          <p:nvPr/>
        </p:nvSpPr>
        <p:spPr>
          <a:xfrm>
            <a:off x="1101658" y="374673"/>
            <a:ext cx="10055967" cy="584775"/>
          </a:xfrm>
          <a:prstGeom prst="rect">
            <a:avLst/>
          </a:prstGeom>
          <a:noFill/>
        </p:spPr>
        <p:txBody>
          <a:bodyPr wrap="square">
            <a:spAutoFit/>
          </a:bodyPr>
          <a:lstStyle/>
          <a:p>
            <a:pPr algn="ctr"/>
            <a:r>
              <a:rPr lang="en-US" sz="3200" b="1" i="0" u="none" strike="noStrike" baseline="0" dirty="0">
                <a:latin typeface="Arial" panose="020B0604020202020204" pitchFamily="34" charset="0"/>
                <a:cs typeface="Arial" panose="020B0604020202020204" pitchFamily="34" charset="0"/>
              </a:rPr>
              <a:t>Action Plan</a:t>
            </a:r>
          </a:p>
        </p:txBody>
      </p:sp>
      <p:graphicFrame>
        <p:nvGraphicFramePr>
          <p:cNvPr id="6" name="Table 5">
            <a:extLst>
              <a:ext uri="{FF2B5EF4-FFF2-40B4-BE49-F238E27FC236}">
                <a16:creationId xmlns:a16="http://schemas.microsoft.com/office/drawing/2014/main" id="{C362C242-E5AC-0F22-1A2D-FEBCD41C5DB2}"/>
              </a:ext>
            </a:extLst>
          </p:cNvPr>
          <p:cNvGraphicFramePr>
            <a:graphicFrameLocks noGrp="1"/>
          </p:cNvGraphicFramePr>
          <p:nvPr>
            <p:extLst>
              <p:ext uri="{D42A27DB-BD31-4B8C-83A1-F6EECF244321}">
                <p14:modId xmlns:p14="http://schemas.microsoft.com/office/powerpoint/2010/main" val="2874903736"/>
              </p:ext>
            </p:extLst>
          </p:nvPr>
        </p:nvGraphicFramePr>
        <p:xfrm>
          <a:off x="509081" y="1021230"/>
          <a:ext cx="11173837" cy="5266035"/>
        </p:xfrm>
        <a:graphic>
          <a:graphicData uri="http://schemas.openxmlformats.org/drawingml/2006/table">
            <a:tbl>
              <a:tblPr firstRow="1" bandRow="1">
                <a:tableStyleId>{5C22544A-7EE6-4342-B048-85BDC9FD1C3A}</a:tableStyleId>
              </a:tblPr>
              <a:tblGrid>
                <a:gridCol w="8430638">
                  <a:extLst>
                    <a:ext uri="{9D8B030D-6E8A-4147-A177-3AD203B41FA5}">
                      <a16:colId xmlns:a16="http://schemas.microsoft.com/office/drawing/2014/main" val="843095126"/>
                    </a:ext>
                  </a:extLst>
                </a:gridCol>
                <a:gridCol w="2743199">
                  <a:extLst>
                    <a:ext uri="{9D8B030D-6E8A-4147-A177-3AD203B41FA5}">
                      <a16:colId xmlns:a16="http://schemas.microsoft.com/office/drawing/2014/main" val="1771606096"/>
                    </a:ext>
                  </a:extLst>
                </a:gridCol>
              </a:tblGrid>
              <a:tr h="429641">
                <a:tc>
                  <a:txBody>
                    <a:bodyPr/>
                    <a:lstStyle/>
                    <a:p>
                      <a:r>
                        <a:rPr lang="en-CA" dirty="0"/>
                        <a:t>Priorities </a:t>
                      </a:r>
                    </a:p>
                  </a:txBody>
                  <a:tcPr/>
                </a:tc>
                <a:tc>
                  <a:txBody>
                    <a:bodyPr/>
                    <a:lstStyle/>
                    <a:p>
                      <a:r>
                        <a:rPr lang="en-CA" dirty="0"/>
                        <a:t>Timeline</a:t>
                      </a:r>
                    </a:p>
                  </a:txBody>
                  <a:tcPr/>
                </a:tc>
                <a:extLst>
                  <a:ext uri="{0D108BD9-81ED-4DB2-BD59-A6C34878D82A}">
                    <a16:rowId xmlns:a16="http://schemas.microsoft.com/office/drawing/2014/main" val="2478068397"/>
                  </a:ext>
                </a:extLst>
              </a:tr>
              <a:tr h="7281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t>Announcement and launch of </a:t>
                      </a:r>
                      <a:r>
                        <a:rPr lang="en-US" b="1" dirty="0"/>
                        <a:t>I&amp;S Section webpage </a:t>
                      </a:r>
                      <a:r>
                        <a:rPr lang="en-US" dirty="0"/>
                        <a:t>within </a:t>
                      </a:r>
                      <a:r>
                        <a:rPr lang="en-US" dirty="0" err="1"/>
                        <a:t>MetSoc</a:t>
                      </a:r>
                      <a:r>
                        <a:rPr lang="en-US" dirty="0"/>
                        <a:t> as a platform for newsletters, updates, events, and member engagement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July  2026 </a:t>
                      </a:r>
                    </a:p>
                    <a:p>
                      <a:endParaRPr lang="en-CA" dirty="0"/>
                    </a:p>
                  </a:txBody>
                  <a:tcPr/>
                </a:tc>
                <a:extLst>
                  <a:ext uri="{0D108BD9-81ED-4DB2-BD59-A6C34878D82A}">
                    <a16:rowId xmlns:a16="http://schemas.microsoft.com/office/drawing/2014/main" val="2877558646"/>
                  </a:ext>
                </a:extLst>
              </a:tr>
              <a:tr h="7782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Organize webinar in November 2026 and/or February 2027 </a:t>
                      </a:r>
                      <a:r>
                        <a:rPr lang="en-US" dirty="0"/>
                        <a:t>inviting keynote speakers</a:t>
                      </a:r>
                      <a:endParaRPr lang="en-CA" dirty="0"/>
                    </a:p>
                  </a:txBody>
                  <a:tcPr/>
                </a:tc>
                <a:tc>
                  <a:txBody>
                    <a:bodyPr/>
                    <a:lstStyle/>
                    <a:p>
                      <a:r>
                        <a:rPr lang="en-CA" dirty="0"/>
                        <a:t>November 2026 and/or February 2027</a:t>
                      </a:r>
                    </a:p>
                  </a:txBody>
                  <a:tcPr/>
                </a:tc>
                <a:extLst>
                  <a:ext uri="{0D108BD9-81ED-4DB2-BD59-A6C34878D82A}">
                    <a16:rowId xmlns:a16="http://schemas.microsoft.com/office/drawing/2014/main" val="3728598410"/>
                  </a:ext>
                </a:extLst>
              </a:tr>
              <a:tr h="8560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Organize a session of I&amp;S Section at </a:t>
                      </a:r>
                      <a:r>
                        <a:rPr lang="en-US" b="1" dirty="0"/>
                        <a:t>COM2027</a:t>
                      </a:r>
                      <a:r>
                        <a:rPr lang="en-US" dirty="0"/>
                        <a:t>, inviting keynote speakers from industry, academia, government laboratories, and international organizations</a:t>
                      </a:r>
                      <a:endParaRPr lang="en-CA" dirty="0"/>
                    </a:p>
                  </a:txBody>
                  <a:tcPr/>
                </a:tc>
                <a:tc>
                  <a:txBody>
                    <a:bodyPr/>
                    <a:lstStyle/>
                    <a:p>
                      <a:r>
                        <a:rPr lang="en-CA" dirty="0"/>
                        <a:t>August 2027</a:t>
                      </a:r>
                    </a:p>
                  </a:txBody>
                  <a:tcPr/>
                </a:tc>
                <a:extLst>
                  <a:ext uri="{0D108BD9-81ED-4DB2-BD59-A6C34878D82A}">
                    <a16:rowId xmlns:a16="http://schemas.microsoft.com/office/drawing/2014/main" val="1375396127"/>
                  </a:ext>
                </a:extLst>
              </a:tr>
              <a:tr h="85603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Organize a targeted workshop at CanmetMATERIALS demonstrating </a:t>
                      </a:r>
                      <a:r>
                        <a:rPr lang="en-US" b="1" dirty="0"/>
                        <a:t>Steel Casting and Processing</a:t>
                      </a:r>
                      <a:r>
                        <a:rPr lang="en-US" dirty="0"/>
                        <a:t> pilot facility with participation of industry in Line Pipe and Electrical Steels </a:t>
                      </a:r>
                      <a:endParaRPr lang="en-CA"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November 2027</a:t>
                      </a:r>
                    </a:p>
                    <a:p>
                      <a:endParaRPr lang="en-CA" dirty="0"/>
                    </a:p>
                  </a:txBody>
                  <a:tcPr/>
                </a:tc>
                <a:extLst>
                  <a:ext uri="{0D108BD9-81ED-4DB2-BD59-A6C34878D82A}">
                    <a16:rowId xmlns:a16="http://schemas.microsoft.com/office/drawing/2014/main" val="3120750149"/>
                  </a:ext>
                </a:extLst>
              </a:tr>
              <a:tr h="8180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Organize and deliver a focused I&amp;S symposium as part of </a:t>
                      </a:r>
                      <a:r>
                        <a:rPr lang="en-US" b="1" dirty="0"/>
                        <a:t>COM2028, </a:t>
                      </a:r>
                      <a:r>
                        <a:rPr lang="en-US" b="0" dirty="0"/>
                        <a:t>together with </a:t>
                      </a:r>
                      <a:r>
                        <a:rPr lang="en-US" dirty="0"/>
                        <a:t>short course(s) aligned with key technical and industry priorities </a:t>
                      </a:r>
                      <a:endParaRPr lang="en-US" b="1"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t>August 2028</a:t>
                      </a:r>
                    </a:p>
                  </a:txBody>
                  <a:tcPr/>
                </a:tc>
                <a:extLst>
                  <a:ext uri="{0D108BD9-81ED-4DB2-BD59-A6C34878D82A}">
                    <a16:rowId xmlns:a16="http://schemas.microsoft.com/office/drawing/2014/main" val="3374141442"/>
                  </a:ext>
                </a:extLst>
              </a:tr>
              <a:tr h="74157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Organize a targeted workshop at CanmetMATERIALS demonstrating the </a:t>
                      </a:r>
                      <a:r>
                        <a:rPr lang="en-US" b="1" dirty="0"/>
                        <a:t>new EAF pilot facility</a:t>
                      </a:r>
                      <a:r>
                        <a:rPr lang="en-US" dirty="0"/>
                        <a:t> with participation of industry </a:t>
                      </a:r>
                    </a:p>
                  </a:txBody>
                  <a:tcPr/>
                </a:tc>
                <a:tc>
                  <a:txBody>
                    <a:bodyPr/>
                    <a:lstStyle/>
                    <a:p>
                      <a:r>
                        <a:rPr lang="en-CA" dirty="0"/>
                        <a:t>November 2028</a:t>
                      </a:r>
                    </a:p>
                  </a:txBody>
                  <a:tcPr/>
                </a:tc>
                <a:extLst>
                  <a:ext uri="{0D108BD9-81ED-4DB2-BD59-A6C34878D82A}">
                    <a16:rowId xmlns:a16="http://schemas.microsoft.com/office/drawing/2014/main" val="3392016674"/>
                  </a:ext>
                </a:extLst>
              </a:tr>
            </a:tbl>
          </a:graphicData>
        </a:graphic>
      </p:graphicFrame>
      <p:sp>
        <p:nvSpPr>
          <p:cNvPr id="2" name="Footer Placeholder 1">
            <a:extLst>
              <a:ext uri="{FF2B5EF4-FFF2-40B4-BE49-F238E27FC236}">
                <a16:creationId xmlns:a16="http://schemas.microsoft.com/office/drawing/2014/main" id="{740CF6FD-74C4-35A2-3145-180EFE8D657E}"/>
              </a:ext>
            </a:extLst>
          </p:cNvPr>
          <p:cNvSpPr>
            <a:spLocks noGrp="1"/>
          </p:cNvSpPr>
          <p:nvPr>
            <p:ph type="ftr" sz="quarter" idx="11"/>
          </p:nvPr>
        </p:nvSpPr>
        <p:spPr/>
        <p:txBody>
          <a:bodyPr/>
          <a:lstStyle/>
          <a:p>
            <a:r>
              <a:rPr lang="en-US"/>
              <a:t>Reviving Iron&amp;Steel Committee of MetSoc</a:t>
            </a:r>
            <a:endParaRPr lang="en-US" dirty="0"/>
          </a:p>
        </p:txBody>
      </p:sp>
      <p:sp>
        <p:nvSpPr>
          <p:cNvPr id="3" name="Slide Number Placeholder 2">
            <a:extLst>
              <a:ext uri="{FF2B5EF4-FFF2-40B4-BE49-F238E27FC236}">
                <a16:creationId xmlns:a16="http://schemas.microsoft.com/office/drawing/2014/main" id="{B14366A3-4848-4483-2447-398226962D1D}"/>
              </a:ext>
            </a:extLst>
          </p:cNvPr>
          <p:cNvSpPr>
            <a:spLocks noGrp="1"/>
          </p:cNvSpPr>
          <p:nvPr>
            <p:ph type="sldNum" sz="quarter" idx="12"/>
          </p:nvPr>
        </p:nvSpPr>
        <p:spPr/>
        <p:txBody>
          <a:bodyPr/>
          <a:lstStyle/>
          <a:p>
            <a:fld id="{B0B4C8F3-6057-4FDA-96C8-A3B488956E07}" type="slidenum">
              <a:rPr lang="en-US" smtClean="0"/>
              <a:t>7</a:t>
            </a:fld>
            <a:endParaRPr lang="en-US"/>
          </a:p>
        </p:txBody>
      </p:sp>
    </p:spTree>
    <p:extLst>
      <p:ext uri="{BB962C8B-B14F-4D97-AF65-F5344CB8AC3E}">
        <p14:creationId xmlns:p14="http://schemas.microsoft.com/office/powerpoint/2010/main" val="6583448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B3F71-2298-317E-5F54-4792DC96ED5C}"/>
              </a:ext>
            </a:extLst>
          </p:cNvPr>
          <p:cNvSpPr>
            <a:spLocks noGrp="1"/>
          </p:cNvSpPr>
          <p:nvPr>
            <p:ph type="title"/>
          </p:nvPr>
        </p:nvSpPr>
        <p:spPr>
          <a:xfrm>
            <a:off x="1364304" y="384582"/>
            <a:ext cx="9463391" cy="734100"/>
          </a:xfrm>
        </p:spPr>
        <p:txBody>
          <a:bodyPr>
            <a:normAutofit/>
          </a:bodyPr>
          <a:lstStyle/>
          <a:p>
            <a:pPr algn="ctr"/>
            <a:r>
              <a:rPr lang="en-GB" sz="3200" b="1" i="0" u="none" strike="noStrike" baseline="0" dirty="0">
                <a:latin typeface="Arial" panose="020B0604020202020204" pitchFamily="34" charset="0"/>
                <a:cs typeface="Arial" panose="020B0604020202020204" pitchFamily="34" charset="0"/>
              </a:rPr>
              <a:t>Leaders of the Committee</a:t>
            </a:r>
            <a:endParaRPr lang="en-US" sz="3200" b="1" dirty="0">
              <a:latin typeface="Arial" panose="020B0604020202020204" pitchFamily="34" charset="0"/>
              <a:cs typeface="Arial" panose="020B0604020202020204" pitchFamily="34" charset="0"/>
            </a:endParaRPr>
          </a:p>
        </p:txBody>
      </p:sp>
      <p:graphicFrame>
        <p:nvGraphicFramePr>
          <p:cNvPr id="4" name="Table 3">
            <a:extLst>
              <a:ext uri="{FF2B5EF4-FFF2-40B4-BE49-F238E27FC236}">
                <a16:creationId xmlns:a16="http://schemas.microsoft.com/office/drawing/2014/main" id="{1B7ECCCA-18C4-87AD-496A-F02B5C8C0C26}"/>
              </a:ext>
            </a:extLst>
          </p:cNvPr>
          <p:cNvGraphicFramePr>
            <a:graphicFrameLocks noGrp="1"/>
          </p:cNvGraphicFramePr>
          <p:nvPr>
            <p:extLst>
              <p:ext uri="{D42A27DB-BD31-4B8C-83A1-F6EECF244321}">
                <p14:modId xmlns:p14="http://schemas.microsoft.com/office/powerpoint/2010/main" val="2692283956"/>
              </p:ext>
            </p:extLst>
          </p:nvPr>
        </p:nvGraphicFramePr>
        <p:xfrm>
          <a:off x="1091119" y="1259551"/>
          <a:ext cx="10009762" cy="4643732"/>
        </p:xfrm>
        <a:graphic>
          <a:graphicData uri="http://schemas.openxmlformats.org/drawingml/2006/table">
            <a:tbl>
              <a:tblPr firstRow="1" bandRow="1">
                <a:tableStyleId>{5C22544A-7EE6-4342-B048-85BDC9FD1C3A}</a:tableStyleId>
              </a:tblPr>
              <a:tblGrid>
                <a:gridCol w="2791837">
                  <a:extLst>
                    <a:ext uri="{9D8B030D-6E8A-4147-A177-3AD203B41FA5}">
                      <a16:colId xmlns:a16="http://schemas.microsoft.com/office/drawing/2014/main" val="78048191"/>
                    </a:ext>
                  </a:extLst>
                </a:gridCol>
                <a:gridCol w="2538919">
                  <a:extLst>
                    <a:ext uri="{9D8B030D-6E8A-4147-A177-3AD203B41FA5}">
                      <a16:colId xmlns:a16="http://schemas.microsoft.com/office/drawing/2014/main" val="4171310145"/>
                    </a:ext>
                  </a:extLst>
                </a:gridCol>
                <a:gridCol w="4679006">
                  <a:extLst>
                    <a:ext uri="{9D8B030D-6E8A-4147-A177-3AD203B41FA5}">
                      <a16:colId xmlns:a16="http://schemas.microsoft.com/office/drawing/2014/main" val="369665055"/>
                    </a:ext>
                  </a:extLst>
                </a:gridCol>
              </a:tblGrid>
              <a:tr h="453848">
                <a:tc>
                  <a:txBody>
                    <a:bodyPr/>
                    <a:lstStyle/>
                    <a:p>
                      <a:r>
                        <a:rPr lang="en-CA" dirty="0"/>
                        <a:t>Name</a:t>
                      </a:r>
                    </a:p>
                  </a:txBody>
                  <a:tcPr/>
                </a:tc>
                <a:tc>
                  <a:txBody>
                    <a:bodyPr/>
                    <a:lstStyle/>
                    <a:p>
                      <a:r>
                        <a:rPr lang="en-CA" dirty="0"/>
                        <a:t>Role</a:t>
                      </a:r>
                    </a:p>
                  </a:txBody>
                  <a:tcPr/>
                </a:tc>
                <a:tc>
                  <a:txBody>
                    <a:bodyPr/>
                    <a:lstStyle/>
                    <a:p>
                      <a:r>
                        <a:rPr lang="en-CA" dirty="0"/>
                        <a:t>Contact</a:t>
                      </a:r>
                    </a:p>
                  </a:txBody>
                  <a:tcPr/>
                </a:tc>
                <a:extLst>
                  <a:ext uri="{0D108BD9-81ED-4DB2-BD59-A6C34878D82A}">
                    <a16:rowId xmlns:a16="http://schemas.microsoft.com/office/drawing/2014/main" val="1614950331"/>
                  </a:ext>
                </a:extLst>
              </a:tr>
              <a:tr h="453848">
                <a:tc>
                  <a:txBody>
                    <a:bodyPr/>
                    <a:lstStyle/>
                    <a:p>
                      <a:r>
                        <a:rPr lang="en-CA" dirty="0">
                          <a:latin typeface="+mn-lt"/>
                        </a:rPr>
                        <a:t>Fateh Fazeli</a:t>
                      </a:r>
                    </a:p>
                  </a:txBody>
                  <a:tcPr/>
                </a:tc>
                <a:tc>
                  <a:txBody>
                    <a:bodyPr/>
                    <a:lstStyle/>
                    <a:p>
                      <a:r>
                        <a:rPr lang="en-CA" dirty="0">
                          <a:latin typeface="+mn-lt"/>
                        </a:rPr>
                        <a:t>Chair</a:t>
                      </a:r>
                    </a:p>
                  </a:txBody>
                  <a:tcPr/>
                </a:tc>
                <a:tc>
                  <a:txBody>
                    <a:bodyPr/>
                    <a:lstStyle/>
                    <a:p>
                      <a:r>
                        <a:rPr lang="en-US" sz="1800" dirty="0">
                          <a:solidFill>
                            <a:schemeClr val="tx2">
                              <a:lumMod val="75000"/>
                              <a:lumOff val="25000"/>
                            </a:schemeClr>
                          </a:solidFill>
                          <a:latin typeface="+mn-lt"/>
                          <a:cs typeface="Arial" panose="020B0604020202020204" pitchFamily="34" charset="0"/>
                          <a:hlinkClick r:id="rId2">
                            <a:extLst>
                              <a:ext uri="{A12FA001-AC4F-418D-AE19-62706E023703}">
                                <ahyp:hlinkClr xmlns:ahyp="http://schemas.microsoft.com/office/drawing/2018/hyperlinkcolor" val="tx"/>
                              </a:ext>
                            </a:extLst>
                          </a:hlinkClick>
                        </a:rPr>
                        <a:t>Fateh.Fazeli@nrcan-rncan.gc.ca</a:t>
                      </a:r>
                      <a:endParaRPr lang="en-CA" dirty="0">
                        <a:solidFill>
                          <a:schemeClr val="tx2">
                            <a:lumMod val="75000"/>
                            <a:lumOff val="25000"/>
                          </a:schemeClr>
                        </a:solidFill>
                        <a:latin typeface="+mn-lt"/>
                      </a:endParaRPr>
                    </a:p>
                  </a:txBody>
                  <a:tcPr/>
                </a:tc>
                <a:extLst>
                  <a:ext uri="{0D108BD9-81ED-4DB2-BD59-A6C34878D82A}">
                    <a16:rowId xmlns:a16="http://schemas.microsoft.com/office/drawing/2014/main" val="3297007158"/>
                  </a:ext>
                </a:extLst>
              </a:tr>
              <a:tr h="430038">
                <a:tc>
                  <a:txBody>
                    <a:bodyPr/>
                    <a:lstStyle/>
                    <a:p>
                      <a:r>
                        <a:rPr lang="en-US" sz="1800" dirty="0">
                          <a:latin typeface="+mn-lt"/>
                          <a:cs typeface="Arial" panose="020B0604020202020204" pitchFamily="34" charset="0"/>
                        </a:rPr>
                        <a:t>Joydeep Sengupta </a:t>
                      </a:r>
                      <a:endParaRPr lang="en-CA" dirty="0">
                        <a:latin typeface="+mn-lt"/>
                      </a:endParaRPr>
                    </a:p>
                  </a:txBody>
                  <a:tcPr/>
                </a:tc>
                <a:tc>
                  <a:txBody>
                    <a:bodyPr/>
                    <a:lstStyle/>
                    <a:p>
                      <a:r>
                        <a:rPr lang="en-CA" dirty="0">
                          <a:latin typeface="+mn-lt"/>
                        </a:rPr>
                        <a:t>Vice-Chair</a:t>
                      </a:r>
                    </a:p>
                  </a:txBody>
                  <a:tcPr/>
                </a:tc>
                <a:tc>
                  <a:txBody>
                    <a:bodyPr/>
                    <a:lstStyle/>
                    <a:p>
                      <a:r>
                        <a:rPr lang="en-US" sz="1800" dirty="0">
                          <a:solidFill>
                            <a:schemeClr val="tx2">
                              <a:lumMod val="75000"/>
                              <a:lumOff val="25000"/>
                            </a:schemeClr>
                          </a:solidFill>
                          <a:latin typeface="+mn-lt"/>
                          <a:cs typeface="Arial" panose="020B0604020202020204" pitchFamily="34" charset="0"/>
                          <a:hlinkClick r:id="rId3">
                            <a:extLst>
                              <a:ext uri="{A12FA001-AC4F-418D-AE19-62706E023703}">
                                <ahyp:hlinkClr xmlns:ahyp="http://schemas.microsoft.com/office/drawing/2018/hyperlinkcolor" val="tx"/>
                              </a:ext>
                            </a:extLst>
                          </a:hlinkClick>
                        </a:rPr>
                        <a:t>Joydeep.Sengupta@arcelormittal.com</a:t>
                      </a:r>
                      <a:endParaRPr lang="en-CA" dirty="0">
                        <a:solidFill>
                          <a:schemeClr val="tx2">
                            <a:lumMod val="75000"/>
                            <a:lumOff val="25000"/>
                          </a:schemeClr>
                        </a:solidFill>
                        <a:latin typeface="+mn-lt"/>
                      </a:endParaRPr>
                    </a:p>
                  </a:txBody>
                  <a:tcPr/>
                </a:tc>
                <a:extLst>
                  <a:ext uri="{0D108BD9-81ED-4DB2-BD59-A6C34878D82A}">
                    <a16:rowId xmlns:a16="http://schemas.microsoft.com/office/drawing/2014/main" val="3645076111"/>
                  </a:ext>
                </a:extLst>
              </a:tr>
              <a:tr h="453848">
                <a:tc>
                  <a:txBody>
                    <a:bodyPr/>
                    <a:lstStyle/>
                    <a:p>
                      <a:r>
                        <a:rPr lang="en-US" sz="1800" i="0" dirty="0">
                          <a:solidFill>
                            <a:srgbClr val="222222"/>
                          </a:solidFill>
                          <a:effectLst/>
                          <a:latin typeface="+mn-lt"/>
                          <a:cs typeface="Arial" panose="020B0604020202020204" pitchFamily="34" charset="0"/>
                        </a:rPr>
                        <a:t>Leili </a:t>
                      </a:r>
                      <a:r>
                        <a:rPr lang="en-US" sz="1800" i="0" dirty="0" err="1">
                          <a:solidFill>
                            <a:srgbClr val="222222"/>
                          </a:solidFill>
                          <a:effectLst/>
                          <a:latin typeface="+mn-lt"/>
                          <a:cs typeface="Arial" panose="020B0604020202020204" pitchFamily="34" charset="0"/>
                        </a:rPr>
                        <a:t>Tafaghodi</a:t>
                      </a:r>
                      <a:r>
                        <a:rPr lang="en-US" sz="1800" i="0" dirty="0">
                          <a:solidFill>
                            <a:srgbClr val="222222"/>
                          </a:solidFill>
                          <a:effectLst/>
                          <a:latin typeface="+mn-lt"/>
                          <a:cs typeface="Arial" panose="020B0604020202020204" pitchFamily="34" charset="0"/>
                        </a:rPr>
                        <a:t> </a:t>
                      </a:r>
                      <a:endParaRPr lang="en-CA" dirty="0">
                        <a:latin typeface="+mn-lt"/>
                      </a:endParaRPr>
                    </a:p>
                  </a:txBody>
                  <a:tcPr/>
                </a:tc>
                <a:tc>
                  <a:txBody>
                    <a:bodyPr/>
                    <a:lstStyle/>
                    <a:p>
                      <a:r>
                        <a:rPr lang="en-CA" dirty="0">
                          <a:latin typeface="+mn-lt"/>
                        </a:rPr>
                        <a:t>Symposia</a:t>
                      </a:r>
                    </a:p>
                  </a:txBody>
                  <a:tcPr/>
                </a:tc>
                <a:tc>
                  <a:txBody>
                    <a:bodyPr/>
                    <a:lstStyle/>
                    <a:p>
                      <a:r>
                        <a:rPr lang="en-US" sz="1800" i="0" u="sng" dirty="0">
                          <a:solidFill>
                            <a:schemeClr val="tx2">
                              <a:lumMod val="75000"/>
                              <a:lumOff val="25000"/>
                            </a:schemeClr>
                          </a:solidFill>
                          <a:effectLst/>
                          <a:latin typeface="+mn-lt"/>
                          <a:cs typeface="Arial" panose="020B0604020202020204" pitchFamily="34" charset="0"/>
                          <a:hlinkClick r:id="rId4">
                            <a:extLst>
                              <a:ext uri="{A12FA001-AC4F-418D-AE19-62706E023703}">
                                <ahyp:hlinkClr xmlns:ahyp="http://schemas.microsoft.com/office/drawing/2018/hyperlinkcolor" val="tx"/>
                              </a:ext>
                            </a:extLst>
                          </a:hlinkClick>
                        </a:rPr>
                        <a:t>Tafaghodi@mcmaster.ca</a:t>
                      </a:r>
                      <a:endParaRPr lang="en-CA" dirty="0">
                        <a:solidFill>
                          <a:schemeClr val="tx2">
                            <a:lumMod val="75000"/>
                            <a:lumOff val="25000"/>
                          </a:schemeClr>
                        </a:solidFill>
                        <a:latin typeface="+mn-lt"/>
                      </a:endParaRPr>
                    </a:p>
                  </a:txBody>
                  <a:tcPr/>
                </a:tc>
                <a:extLst>
                  <a:ext uri="{0D108BD9-81ED-4DB2-BD59-A6C34878D82A}">
                    <a16:rowId xmlns:a16="http://schemas.microsoft.com/office/drawing/2014/main" val="3724948171"/>
                  </a:ext>
                </a:extLst>
              </a:tr>
              <a:tr h="453848">
                <a:tc>
                  <a:txBody>
                    <a:bodyPr/>
                    <a:lstStyle/>
                    <a:p>
                      <a:r>
                        <a:rPr lang="fr-FR" sz="1800" dirty="0">
                          <a:solidFill>
                            <a:schemeClr val="tx1"/>
                          </a:solidFill>
                          <a:latin typeface="+mn-lt"/>
                          <a:cs typeface="Arial" panose="020B0604020202020204" pitchFamily="34" charset="0"/>
                        </a:rPr>
                        <a:t>André Phillion</a:t>
                      </a:r>
                      <a:endParaRPr lang="en-CA" dirty="0">
                        <a:solidFill>
                          <a:schemeClr val="tx1"/>
                        </a:solidFill>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latin typeface="+mn-lt"/>
                        </a:rPr>
                        <a:t>Webinars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u="sng" dirty="0">
                          <a:solidFill>
                            <a:schemeClr val="tx2">
                              <a:lumMod val="75000"/>
                              <a:lumOff val="25000"/>
                            </a:schemeClr>
                          </a:solidFill>
                          <a:latin typeface="+mn-lt"/>
                          <a:cs typeface="Arial" panose="020B0604020202020204" pitchFamily="34" charset="0"/>
                          <a:hlinkClick r:id="rId5">
                            <a:extLst>
                              <a:ext uri="{A12FA001-AC4F-418D-AE19-62706E023703}">
                                <ahyp:hlinkClr xmlns:ahyp="http://schemas.microsoft.com/office/drawing/2018/hyperlinkcolor" val="tx"/>
                              </a:ext>
                            </a:extLst>
                          </a:hlinkClick>
                        </a:rPr>
                        <a:t>Philliab@mcmaster.ca</a:t>
                      </a:r>
                      <a:endParaRPr lang="en-US" sz="1800" u="sng" dirty="0">
                        <a:solidFill>
                          <a:schemeClr val="tx2">
                            <a:lumMod val="75000"/>
                            <a:lumOff val="25000"/>
                          </a:schemeClr>
                        </a:solidFill>
                        <a:latin typeface="+mn-lt"/>
                        <a:cs typeface="Arial" panose="020B0604020202020204" pitchFamily="34" charset="0"/>
                      </a:endParaRPr>
                    </a:p>
                  </a:txBody>
                  <a:tcPr/>
                </a:tc>
                <a:extLst>
                  <a:ext uri="{0D108BD9-81ED-4DB2-BD59-A6C34878D82A}">
                    <a16:rowId xmlns:a16="http://schemas.microsoft.com/office/drawing/2014/main" val="1898903381"/>
                  </a:ext>
                </a:extLst>
              </a:tr>
              <a:tr h="570909">
                <a:tc>
                  <a:txBody>
                    <a:bodyPr/>
                    <a:lstStyle/>
                    <a:p>
                      <a:r>
                        <a:rPr lang="en-CA" dirty="0">
                          <a:latin typeface="+mn-lt"/>
                        </a:rPr>
                        <a:t>Michael Gaudet</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latin typeface="+mn-lt"/>
                        </a:rPr>
                        <a:t>Editor and Communication</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solidFill>
                            <a:schemeClr val="tx2">
                              <a:lumMod val="75000"/>
                              <a:lumOff val="25000"/>
                            </a:schemeClr>
                          </a:solidFill>
                          <a:latin typeface="+mn-lt"/>
                          <a:hlinkClick r:id="rId6">
                            <a:extLst>
                              <a:ext uri="{A12FA001-AC4F-418D-AE19-62706E023703}">
                                <ahyp:hlinkClr xmlns:ahyp="http://schemas.microsoft.com/office/drawing/2018/hyperlinkcolor" val="tx"/>
                              </a:ext>
                            </a:extLst>
                          </a:hlinkClick>
                        </a:rPr>
                        <a:t>Michael.Gaudet@interprosteel.com</a:t>
                      </a:r>
                      <a:endParaRPr lang="en-CA" dirty="0">
                        <a:solidFill>
                          <a:schemeClr val="tx2">
                            <a:lumMod val="75000"/>
                            <a:lumOff val="25000"/>
                          </a:schemeClr>
                        </a:solidFill>
                        <a:latin typeface="+mn-lt"/>
                      </a:endParaRPr>
                    </a:p>
                    <a:p>
                      <a:endParaRPr lang="en-CA" dirty="0">
                        <a:solidFill>
                          <a:schemeClr val="tx2">
                            <a:lumMod val="75000"/>
                            <a:lumOff val="25000"/>
                          </a:schemeClr>
                        </a:solidFill>
                        <a:latin typeface="+mn-lt"/>
                      </a:endParaRPr>
                    </a:p>
                  </a:txBody>
                  <a:tcPr/>
                </a:tc>
                <a:extLst>
                  <a:ext uri="{0D108BD9-81ED-4DB2-BD59-A6C34878D82A}">
                    <a16:rowId xmlns:a16="http://schemas.microsoft.com/office/drawing/2014/main" val="2491083980"/>
                  </a:ext>
                </a:extLst>
              </a:tr>
              <a:tr h="572854">
                <a:tc>
                  <a:txBody>
                    <a:bodyPr/>
                    <a:lstStyle/>
                    <a:p>
                      <a:r>
                        <a:rPr lang="it-IT" sz="1800" dirty="0">
                          <a:latin typeface="+mn-lt"/>
                          <a:cs typeface="Arial" panose="020B0604020202020204" pitchFamily="34" charset="0"/>
                        </a:rPr>
                        <a:t>Christopher DiGiovanni</a:t>
                      </a:r>
                      <a:endParaRPr lang="en-CA"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latin typeface="+mn-lt"/>
                        </a:rPr>
                        <a:t>Member Services</a:t>
                      </a:r>
                    </a:p>
                  </a:txBody>
                  <a:tcPr/>
                </a:tc>
                <a:tc>
                  <a:txBody>
                    <a:bodyPr/>
                    <a:lstStyle/>
                    <a:p>
                      <a:pPr marL="0" indent="0">
                        <a:buNone/>
                      </a:pPr>
                      <a:r>
                        <a:rPr lang="it-IT" sz="1800" dirty="0">
                          <a:solidFill>
                            <a:schemeClr val="tx2">
                              <a:lumMod val="75000"/>
                              <a:lumOff val="25000"/>
                            </a:schemeClr>
                          </a:solidFill>
                          <a:latin typeface="+mn-lt"/>
                          <a:cs typeface="Arial" panose="020B0604020202020204" pitchFamily="34" charset="0"/>
                          <a:hlinkClick r:id="rId7">
                            <a:extLst>
                              <a:ext uri="{A12FA001-AC4F-418D-AE19-62706E023703}">
                                <ahyp:hlinkClr xmlns:ahyp="http://schemas.microsoft.com/office/drawing/2018/hyperlinkcolor" val="tx"/>
                              </a:ext>
                            </a:extLst>
                          </a:hlinkClick>
                        </a:rPr>
                        <a:t>Christopher.Digiovanni@nrcan-rncan.gc.ca</a:t>
                      </a:r>
                      <a:endParaRPr lang="en-CA" dirty="0">
                        <a:solidFill>
                          <a:schemeClr val="tx2">
                            <a:lumMod val="75000"/>
                            <a:lumOff val="25000"/>
                          </a:schemeClr>
                        </a:solidFill>
                        <a:latin typeface="+mn-lt"/>
                      </a:endParaRPr>
                    </a:p>
                  </a:txBody>
                  <a:tcPr/>
                </a:tc>
                <a:extLst>
                  <a:ext uri="{0D108BD9-81ED-4DB2-BD59-A6C34878D82A}">
                    <a16:rowId xmlns:a16="http://schemas.microsoft.com/office/drawing/2014/main" val="719802668"/>
                  </a:ext>
                </a:extLst>
              </a:tr>
              <a:tr h="4538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it-IT" sz="1800" dirty="0">
                          <a:latin typeface="+mn-lt"/>
                          <a:cs typeface="Arial" panose="020B0604020202020204" pitchFamily="34" charset="0"/>
                        </a:rPr>
                        <a:t>Christopher Martin-Root</a:t>
                      </a:r>
                      <a:endParaRPr lang="en-CA" dirty="0">
                        <a:latin typeface="+mn-lt"/>
                      </a:endParaRPr>
                    </a:p>
                  </a:txBody>
                  <a:tcPr/>
                </a:tc>
                <a:tc>
                  <a:txBody>
                    <a:bodyPr/>
                    <a:lstStyle/>
                    <a:p>
                      <a:r>
                        <a:rPr lang="en-CA" dirty="0">
                          <a:latin typeface="+mn-lt"/>
                        </a:rPr>
                        <a:t>Member at Large</a:t>
                      </a:r>
                    </a:p>
                  </a:txBody>
                  <a:tcPr/>
                </a:tc>
                <a:tc>
                  <a:txBody>
                    <a:bodyPr/>
                    <a:lstStyle/>
                    <a:p>
                      <a:r>
                        <a:rPr lang="en-CA" sz="1800" u="sng" kern="1200" dirty="0">
                          <a:solidFill>
                            <a:schemeClr val="tx2">
                              <a:lumMod val="75000"/>
                              <a:lumOff val="25000"/>
                            </a:schemeClr>
                          </a:solidFill>
                          <a:effectLst/>
                          <a:latin typeface="+mn-lt"/>
                          <a:ea typeface="+mn-ea"/>
                          <a:cs typeface="+mn-cs"/>
                          <a:hlinkClick r:id="rId8">
                            <a:extLst>
                              <a:ext uri="{A12FA001-AC4F-418D-AE19-62706E023703}">
                                <ahyp:hlinkClr xmlns:ahyp="http://schemas.microsoft.com/office/drawing/2018/hyperlinkcolor" val="tx"/>
                              </a:ext>
                            </a:extLst>
                          </a:hlinkClick>
                        </a:rPr>
                        <a:t>Christopher.Martin-Root@stelco.com</a:t>
                      </a:r>
                      <a:endParaRPr lang="en-CA" sz="1800" kern="1200" dirty="0">
                        <a:solidFill>
                          <a:schemeClr val="tx2">
                            <a:lumMod val="75000"/>
                            <a:lumOff val="25000"/>
                          </a:schemeClr>
                        </a:solidFill>
                        <a:effectLst/>
                        <a:latin typeface="+mn-lt"/>
                        <a:ea typeface="+mn-ea"/>
                        <a:cs typeface="+mn-cs"/>
                      </a:endParaRPr>
                    </a:p>
                  </a:txBody>
                  <a:tcPr/>
                </a:tc>
                <a:extLst>
                  <a:ext uri="{0D108BD9-81ED-4DB2-BD59-A6C34878D82A}">
                    <a16:rowId xmlns:a16="http://schemas.microsoft.com/office/drawing/2014/main" val="3616312069"/>
                  </a:ext>
                </a:extLst>
              </a:tr>
              <a:tr h="197366">
                <a:tc>
                  <a:txBody>
                    <a:bodyPr/>
                    <a:lstStyle/>
                    <a:p>
                      <a:r>
                        <a:rPr lang="en-CA" sz="1800" u="none" strike="noStrike" dirty="0">
                          <a:effectLst/>
                        </a:rPr>
                        <a:t>Kashif Rehman </a:t>
                      </a:r>
                      <a:endParaRPr lang="en-CA" dirty="0">
                        <a:latin typeface="+mn-lt"/>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dirty="0">
                          <a:latin typeface="+mn-lt"/>
                        </a:rPr>
                        <a:t>Member at Large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sz="1800" u="sng" strike="noStrike" dirty="0">
                          <a:solidFill>
                            <a:schemeClr val="tx2">
                              <a:lumMod val="75000"/>
                              <a:lumOff val="25000"/>
                            </a:schemeClr>
                          </a:solidFill>
                          <a:effectLst/>
                          <a:hlinkClick r:id="rId9">
                            <a:extLst>
                              <a:ext uri="{A12FA001-AC4F-418D-AE19-62706E023703}">
                                <ahyp:hlinkClr xmlns:ahyp="http://schemas.microsoft.com/office/drawing/2018/hyperlinkcolor" val="tx"/>
                              </a:ext>
                            </a:extLst>
                          </a:hlinkClick>
                        </a:rPr>
                        <a:t>Kashif.Rehman@algoma.com</a:t>
                      </a:r>
                      <a:endParaRPr lang="en-CA" sz="1800" b="0" i="0" u="sng" strike="noStrike" dirty="0">
                        <a:solidFill>
                          <a:schemeClr val="tx2">
                            <a:lumMod val="75000"/>
                            <a:lumOff val="25000"/>
                          </a:schemeClr>
                        </a:solidFill>
                        <a:effectLst/>
                        <a:latin typeface="Aptos Narrow" panose="020B0004020202020204" pitchFamily="34" charset="0"/>
                      </a:endParaRPr>
                    </a:p>
                  </a:txBody>
                  <a:tcPr/>
                </a:tc>
                <a:extLst>
                  <a:ext uri="{0D108BD9-81ED-4DB2-BD59-A6C34878D82A}">
                    <a16:rowId xmlns:a16="http://schemas.microsoft.com/office/drawing/2014/main" val="3697761550"/>
                  </a:ext>
                </a:extLst>
              </a:tr>
              <a:tr h="197366">
                <a:tc>
                  <a:txBody>
                    <a:bodyPr/>
                    <a:lstStyle/>
                    <a:p>
                      <a:r>
                        <a:rPr lang="en-CA" dirty="0">
                          <a:latin typeface="+mn-lt"/>
                        </a:rPr>
                        <a:t>Engin </a:t>
                      </a:r>
                      <a:r>
                        <a:rPr lang="en-CA" sz="1800" kern="1200" dirty="0">
                          <a:solidFill>
                            <a:schemeClr val="dk1"/>
                          </a:solidFill>
                          <a:effectLst/>
                          <a:latin typeface="+mn-lt"/>
                          <a:ea typeface="+mn-ea"/>
                          <a:cs typeface="+mn-cs"/>
                        </a:rPr>
                        <a:t>Özberk</a:t>
                      </a:r>
                      <a:endParaRPr lang="en-CA" dirty="0">
                        <a:latin typeface="+mn-lt"/>
                      </a:endParaRPr>
                    </a:p>
                  </a:txBody>
                  <a:tcPr/>
                </a:tc>
                <a:tc>
                  <a:txBody>
                    <a:bodyPr/>
                    <a:lstStyle/>
                    <a:p>
                      <a:r>
                        <a:rPr lang="en-CA" dirty="0">
                          <a:latin typeface="+mn-lt"/>
                        </a:rPr>
                        <a:t>Member at Large</a:t>
                      </a:r>
                    </a:p>
                  </a:txBody>
                  <a:tcPr/>
                </a:tc>
                <a:tc>
                  <a:txBody>
                    <a:bodyPr/>
                    <a:lstStyle/>
                    <a:p>
                      <a:r>
                        <a:rPr lang="en-CA" dirty="0">
                          <a:solidFill>
                            <a:schemeClr val="tx2">
                              <a:lumMod val="75000"/>
                              <a:lumOff val="25000"/>
                            </a:schemeClr>
                          </a:solidFill>
                          <a:latin typeface="+mn-lt"/>
                          <a:hlinkClick r:id="rId10">
                            <a:extLst>
                              <a:ext uri="{A12FA001-AC4F-418D-AE19-62706E023703}">
                                <ahyp:hlinkClr xmlns:ahyp="http://schemas.microsoft.com/office/drawing/2018/hyperlinkcolor" val="tx"/>
                              </a:ext>
                            </a:extLst>
                          </a:hlinkClick>
                        </a:rPr>
                        <a:t>Eordit@gmail.com</a:t>
                      </a:r>
                      <a:endParaRPr lang="en-CA" dirty="0">
                        <a:solidFill>
                          <a:schemeClr val="tx2">
                            <a:lumMod val="75000"/>
                            <a:lumOff val="25000"/>
                          </a:schemeClr>
                        </a:solidFill>
                        <a:latin typeface="+mn-lt"/>
                      </a:endParaRPr>
                    </a:p>
                  </a:txBody>
                  <a:tcPr/>
                </a:tc>
                <a:extLst>
                  <a:ext uri="{0D108BD9-81ED-4DB2-BD59-A6C34878D82A}">
                    <a16:rowId xmlns:a16="http://schemas.microsoft.com/office/drawing/2014/main" val="3329021336"/>
                  </a:ext>
                </a:extLst>
              </a:tr>
            </a:tbl>
          </a:graphicData>
        </a:graphic>
      </p:graphicFrame>
      <p:sp>
        <p:nvSpPr>
          <p:cNvPr id="3" name="Footer Placeholder 2">
            <a:extLst>
              <a:ext uri="{FF2B5EF4-FFF2-40B4-BE49-F238E27FC236}">
                <a16:creationId xmlns:a16="http://schemas.microsoft.com/office/drawing/2014/main" id="{DBD88937-F279-F87D-8AD0-0783F1033753}"/>
              </a:ext>
            </a:extLst>
          </p:cNvPr>
          <p:cNvSpPr>
            <a:spLocks noGrp="1"/>
          </p:cNvSpPr>
          <p:nvPr>
            <p:ph type="ftr" sz="quarter" idx="11"/>
          </p:nvPr>
        </p:nvSpPr>
        <p:spPr/>
        <p:txBody>
          <a:bodyPr/>
          <a:lstStyle/>
          <a:p>
            <a:r>
              <a:rPr lang="en-US"/>
              <a:t>Reviving Iron&amp;Steel Committee of MetSoc</a:t>
            </a:r>
          </a:p>
        </p:txBody>
      </p:sp>
      <p:sp>
        <p:nvSpPr>
          <p:cNvPr id="5" name="Slide Number Placeholder 4">
            <a:extLst>
              <a:ext uri="{FF2B5EF4-FFF2-40B4-BE49-F238E27FC236}">
                <a16:creationId xmlns:a16="http://schemas.microsoft.com/office/drawing/2014/main" id="{E5E113EB-758D-86E0-1DA1-A2F61E8A3640}"/>
              </a:ext>
            </a:extLst>
          </p:cNvPr>
          <p:cNvSpPr>
            <a:spLocks noGrp="1"/>
          </p:cNvSpPr>
          <p:nvPr>
            <p:ph type="sldNum" sz="quarter" idx="12"/>
          </p:nvPr>
        </p:nvSpPr>
        <p:spPr/>
        <p:txBody>
          <a:bodyPr/>
          <a:lstStyle/>
          <a:p>
            <a:fld id="{B0B4C8F3-6057-4FDA-96C8-A3B488956E07}" type="slidenum">
              <a:rPr lang="en-US" smtClean="0"/>
              <a:t>8</a:t>
            </a:fld>
            <a:endParaRPr lang="en-US"/>
          </a:p>
        </p:txBody>
      </p:sp>
    </p:spTree>
    <p:extLst>
      <p:ext uri="{BB962C8B-B14F-4D97-AF65-F5344CB8AC3E}">
        <p14:creationId xmlns:p14="http://schemas.microsoft.com/office/powerpoint/2010/main" val="3922196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9514A-74D9-5514-00C3-E42C98A0A1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47847-2F74-0829-0261-0D464D5EF64A}"/>
              </a:ext>
            </a:extLst>
          </p:cNvPr>
          <p:cNvSpPr>
            <a:spLocks noGrp="1"/>
          </p:cNvSpPr>
          <p:nvPr>
            <p:ph type="title"/>
          </p:nvPr>
        </p:nvSpPr>
        <p:spPr>
          <a:xfrm>
            <a:off x="1364304" y="384582"/>
            <a:ext cx="9463391" cy="734100"/>
          </a:xfrm>
        </p:spPr>
        <p:txBody>
          <a:bodyPr>
            <a:normAutofit/>
          </a:bodyPr>
          <a:lstStyle/>
          <a:p>
            <a:pPr algn="ctr"/>
            <a:r>
              <a:rPr lang="en-US" sz="3200" b="1" dirty="0">
                <a:latin typeface="Arial" panose="020B0604020202020204" pitchFamily="34" charset="0"/>
                <a:cs typeface="Arial" panose="020B0604020202020204" pitchFamily="34" charset="0"/>
              </a:rPr>
              <a:t>Get Involved</a:t>
            </a:r>
          </a:p>
        </p:txBody>
      </p:sp>
      <p:sp>
        <p:nvSpPr>
          <p:cNvPr id="3" name="Footer Placeholder 2">
            <a:extLst>
              <a:ext uri="{FF2B5EF4-FFF2-40B4-BE49-F238E27FC236}">
                <a16:creationId xmlns:a16="http://schemas.microsoft.com/office/drawing/2014/main" id="{B4CF25CB-B909-C9EB-7776-08E1EB880711}"/>
              </a:ext>
            </a:extLst>
          </p:cNvPr>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a:ln>
                  <a:noFill/>
                </a:ln>
                <a:solidFill>
                  <a:srgbClr val="156082">
                    <a:lumMod val="75000"/>
                  </a:srgbClr>
                </a:solidFill>
                <a:effectLst/>
                <a:uLnTx/>
                <a:uFillTx/>
                <a:latin typeface="Aptos" panose="02110004020202020204"/>
                <a:ea typeface="+mn-ea"/>
                <a:cs typeface="+mn-cs"/>
              </a:rPr>
              <a:t>Reviving Iron&amp;Steel Committee of MetSoc</a:t>
            </a:r>
          </a:p>
        </p:txBody>
      </p:sp>
      <p:sp>
        <p:nvSpPr>
          <p:cNvPr id="5" name="Slide Number Placeholder 4">
            <a:extLst>
              <a:ext uri="{FF2B5EF4-FFF2-40B4-BE49-F238E27FC236}">
                <a16:creationId xmlns:a16="http://schemas.microsoft.com/office/drawing/2014/main" id="{438627DC-D074-8FC7-0776-F159BE0FCC6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0B4C8F3-6057-4FDA-96C8-A3B488956E07}" type="slidenum">
              <a:rPr kumimoji="0" lang="en-US" sz="1200" b="0" i="0" u="none" strike="noStrike" kern="1200" cap="none" spc="0" normalizeH="0" baseline="0" noProof="0" smtClean="0">
                <a:ln>
                  <a:noFill/>
                </a:ln>
                <a:solidFill>
                  <a:prstClr val="black">
                    <a:tint val="82000"/>
                  </a:prstClr>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tint val="82000"/>
                </a:prstClr>
              </a:solidFill>
              <a:effectLst/>
              <a:uLnTx/>
              <a:uFillTx/>
              <a:latin typeface="Aptos" panose="02110004020202020204"/>
              <a:ea typeface="+mn-ea"/>
              <a:cs typeface="+mn-cs"/>
            </a:endParaRPr>
          </a:p>
        </p:txBody>
      </p:sp>
      <p:sp>
        <p:nvSpPr>
          <p:cNvPr id="7" name="Rectangle 2">
            <a:extLst>
              <a:ext uri="{FF2B5EF4-FFF2-40B4-BE49-F238E27FC236}">
                <a16:creationId xmlns:a16="http://schemas.microsoft.com/office/drawing/2014/main" id="{F275996F-AF4A-707C-C125-9F18E57DB786}"/>
              </a:ext>
            </a:extLst>
          </p:cNvPr>
          <p:cNvSpPr>
            <a:spLocks noGrp="1" noChangeArrowheads="1"/>
          </p:cNvSpPr>
          <p:nvPr>
            <p:ph idx="1"/>
          </p:nvPr>
        </p:nvSpPr>
        <p:spPr bwMode="auto">
          <a:xfrm>
            <a:off x="366409" y="1483170"/>
            <a:ext cx="11459182"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60363" indent="0" algn="ctr">
              <a:lnSpc>
                <a:spcPct val="100000"/>
              </a:lnSpc>
              <a:spcBef>
                <a:spcPts val="0"/>
              </a:spcBef>
              <a:buNone/>
              <a:defRPr/>
            </a:pPr>
            <a:r>
              <a:rPr lang="en-US" sz="2400" dirty="0"/>
              <a:t>We are building Canada’s </a:t>
            </a:r>
            <a:r>
              <a:rPr lang="en-US" sz="2400" dirty="0" err="1"/>
              <a:t>Iron&amp;Steel</a:t>
            </a:r>
            <a:r>
              <a:rPr lang="en-US" sz="2400" dirty="0"/>
              <a:t> community</a:t>
            </a:r>
            <a:br>
              <a:rPr lang="en-US" sz="2400" dirty="0"/>
            </a:br>
            <a:endParaRPr lang="en-US" sz="2400" dirty="0"/>
          </a:p>
          <a:p>
            <a:pPr marL="0" indent="0" algn="ctr">
              <a:lnSpc>
                <a:spcPct val="100000"/>
              </a:lnSpc>
              <a:spcBef>
                <a:spcPts val="0"/>
              </a:spcBef>
              <a:buNone/>
              <a:defRPr/>
            </a:pPr>
            <a:r>
              <a:rPr lang="en-US" sz="2400" b="1" dirty="0"/>
              <a:t>✔ Join the committee</a:t>
            </a:r>
          </a:p>
          <a:p>
            <a:pPr marL="0" indent="0" algn="ctr">
              <a:lnSpc>
                <a:spcPct val="100000"/>
              </a:lnSpc>
              <a:spcBef>
                <a:spcPts val="0"/>
              </a:spcBef>
              <a:buNone/>
              <a:defRPr/>
            </a:pPr>
            <a:r>
              <a:rPr lang="en-US" sz="2400" b="1" dirty="0"/>
              <a:t>✔ Participate in webinars</a:t>
            </a:r>
          </a:p>
          <a:p>
            <a:pPr marL="0" indent="0" algn="ctr">
              <a:lnSpc>
                <a:spcPct val="100000"/>
              </a:lnSpc>
              <a:spcBef>
                <a:spcPts val="0"/>
              </a:spcBef>
              <a:buNone/>
              <a:defRPr/>
            </a:pPr>
            <a:r>
              <a:rPr lang="en-US" sz="2400" b="1" dirty="0"/>
              <a:t>✔ Connect &amp; contribute to the industry </a:t>
            </a:r>
          </a:p>
          <a:p>
            <a:pPr marL="0" indent="0" algn="ctr">
              <a:lnSpc>
                <a:spcPct val="100000"/>
              </a:lnSpc>
              <a:spcBef>
                <a:spcPts val="0"/>
              </a:spcBef>
              <a:buNone/>
              <a:defRPr/>
            </a:pPr>
            <a:r>
              <a:rPr lang="en-US" sz="2400" b="1" dirty="0"/>
              <a:t>✔ Join us at COM2027</a:t>
            </a:r>
            <a:endParaRPr lang="en-US" sz="2400" dirty="0"/>
          </a:p>
          <a:p>
            <a:pPr marL="0" indent="0">
              <a:lnSpc>
                <a:spcPct val="100000"/>
              </a:lnSpc>
              <a:spcBef>
                <a:spcPts val="0"/>
              </a:spcBef>
              <a:buNone/>
              <a:defRPr/>
            </a:pPr>
            <a:endParaRPr lang="en-US" sz="2400" dirty="0"/>
          </a:p>
          <a:p>
            <a:pPr marL="360363" indent="0">
              <a:lnSpc>
                <a:spcPct val="100000"/>
              </a:lnSpc>
              <a:spcBef>
                <a:spcPts val="0"/>
              </a:spcBef>
              <a:buNone/>
              <a:defRPr/>
            </a:pPr>
            <a:endParaRPr lang="en-US" sz="2400" dirty="0"/>
          </a:p>
          <a:p>
            <a:pPr marL="0" indent="0" algn="ctr">
              <a:lnSpc>
                <a:spcPct val="100000"/>
              </a:lnSpc>
              <a:spcBef>
                <a:spcPts val="0"/>
              </a:spcBef>
              <a:buNone/>
              <a:defRPr/>
            </a:pPr>
            <a:r>
              <a:rPr lang="en-US" sz="2400" b="1" dirty="0"/>
              <a:t>Contact: </a:t>
            </a:r>
            <a:r>
              <a:rPr lang="en-US" sz="2400" dirty="0"/>
              <a:t>[committee email(s)]</a:t>
            </a:r>
          </a:p>
        </p:txBody>
      </p:sp>
    </p:spTree>
    <p:extLst>
      <p:ext uri="{BB962C8B-B14F-4D97-AF65-F5344CB8AC3E}">
        <p14:creationId xmlns:p14="http://schemas.microsoft.com/office/powerpoint/2010/main" val="285214127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219619fd-75dc-48cb-820d-8f683a95dd8b}" enabled="1" method="Privileged" siteId="{05c95b33-90ca-49d5-b644-288b930b912b}" removed="0"/>
  <clbl:label id="{37cd273a-1cec-4aae-a297-41480ea54f8d}" enabled="0" method="" siteId="{37cd273a-1cec-4aae-a297-41480ea54f8d}" removed="1"/>
</clbl:labelList>
</file>

<file path=docProps/app.xml><?xml version="1.0" encoding="utf-8"?>
<Properties xmlns="http://schemas.openxmlformats.org/officeDocument/2006/extended-properties" xmlns:vt="http://schemas.openxmlformats.org/officeDocument/2006/docPropsVTypes">
  <TotalTime>9003</TotalTime>
  <Words>890</Words>
  <Application>Microsoft Office PowerPoint</Application>
  <PresentationFormat>Widescreen</PresentationFormat>
  <Paragraphs>120</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Aptos</vt:lpstr>
      <vt:lpstr>Aptos Display</vt:lpstr>
      <vt:lpstr>Aptos Narrow</vt:lpstr>
      <vt:lpstr>Arial</vt:lpstr>
      <vt:lpstr>Calibri</vt:lpstr>
      <vt:lpstr>Office Theme</vt:lpstr>
      <vt:lpstr>Reviving Iron &amp; Steel Committee of MetSoc</vt:lpstr>
      <vt:lpstr>Canada with MetSoc Iron&amp;Steel</vt:lpstr>
      <vt:lpstr>Vision</vt:lpstr>
      <vt:lpstr>Mission</vt:lpstr>
      <vt:lpstr>Need for a Canadian Iron&amp;Steel Committee within MetSoc</vt:lpstr>
      <vt:lpstr>PowerPoint Presentation</vt:lpstr>
      <vt:lpstr>PowerPoint Presentation</vt:lpstr>
      <vt:lpstr>Leaders of the Committee</vt:lpstr>
      <vt:lpstr>Get Involved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Hani Henein</dc:creator>
  <cp:lastModifiedBy>Fazeli, Fateh (he, him, his | il, le, lui)</cp:lastModifiedBy>
  <cp:revision>63</cp:revision>
  <cp:lastPrinted>2026-03-11T20:02:24Z</cp:lastPrinted>
  <dcterms:created xsi:type="dcterms:W3CDTF">2026-02-27T20:35:18Z</dcterms:created>
  <dcterms:modified xsi:type="dcterms:W3CDTF">2026-07-06T17:28:22Z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Office Theme:8</vt:lpwstr>
  </property>
  <property fmtid="{D5CDD505-2E9C-101B-9397-08002B2CF9AE}" pid="3" name="ClassificationContentMarkingHeaderText">
    <vt:lpwstr>UNCLASSIFIED - NON CLASSIFIÉ</vt:lpwstr>
  </property>
</Properties>
</file>